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8"/>
  </p:notesMasterIdLst>
  <p:handoutMasterIdLst>
    <p:handoutMasterId r:id="rId39"/>
  </p:handoutMasterIdLst>
  <p:sldIdLst>
    <p:sldId id="369" r:id="rId2"/>
    <p:sldId id="293" r:id="rId3"/>
    <p:sldId id="411" r:id="rId4"/>
    <p:sldId id="412" r:id="rId5"/>
    <p:sldId id="385" r:id="rId6"/>
    <p:sldId id="436" r:id="rId7"/>
    <p:sldId id="384" r:id="rId8"/>
    <p:sldId id="413" r:id="rId9"/>
    <p:sldId id="414" r:id="rId10"/>
    <p:sldId id="417" r:id="rId11"/>
    <p:sldId id="419" r:id="rId12"/>
    <p:sldId id="437" r:id="rId13"/>
    <p:sldId id="420" r:id="rId14"/>
    <p:sldId id="426" r:id="rId15"/>
    <p:sldId id="422" r:id="rId16"/>
    <p:sldId id="431" r:id="rId17"/>
    <p:sldId id="438" r:id="rId18"/>
    <p:sldId id="402" r:id="rId19"/>
    <p:sldId id="388" r:id="rId20"/>
    <p:sldId id="349" r:id="rId21"/>
    <p:sldId id="427" r:id="rId22"/>
    <p:sldId id="383" r:id="rId23"/>
    <p:sldId id="405" r:id="rId24"/>
    <p:sldId id="372" r:id="rId25"/>
    <p:sldId id="260" r:id="rId26"/>
    <p:sldId id="434" r:id="rId27"/>
    <p:sldId id="366" r:id="rId28"/>
    <p:sldId id="424" r:id="rId29"/>
    <p:sldId id="389" r:id="rId30"/>
    <p:sldId id="432" r:id="rId31"/>
    <p:sldId id="376" r:id="rId32"/>
    <p:sldId id="374" r:id="rId33"/>
    <p:sldId id="425" r:id="rId34"/>
    <p:sldId id="377" r:id="rId35"/>
    <p:sldId id="378" r:id="rId36"/>
    <p:sldId id="428" r:id="rId37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148"/>
    <p:restoredTop sz="89166"/>
  </p:normalViewPr>
  <p:slideViewPr>
    <p:cSldViewPr snapToGrid="0" snapToObjects="1">
      <p:cViewPr varScale="1">
        <p:scale>
          <a:sx n="213" d="100"/>
          <a:sy n="213" d="100"/>
        </p:scale>
        <p:origin x="1568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handoutMaster" Target="handoutMasters/handout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34.xml"/><Relationship Id="rId2" Type="http://schemas.openxmlformats.org/officeDocument/2006/relationships/slide" Target="slides/slide32.xml"/><Relationship Id="rId1" Type="http://schemas.openxmlformats.org/officeDocument/2006/relationships/slide" Target="slides/slide29.xml"/><Relationship Id="rId4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F802DF-D91F-3463-14C9-2CED3565710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B4DFF9-A151-8AFD-22BA-A913B9D13B0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F23B462-0063-9B40-9592-D5CDEFE08702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33463-ADE3-F22B-E92F-79E5B22ED9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718FBD-B426-3106-0A49-37C0D060CC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BD6B6FB-9B4B-324A-8755-37D625645E2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20F40F-31F4-3DFE-8043-7300B9486C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E9BD11-8668-997F-CDE0-21FBE7FDDC7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C459BEB-20D9-1A4D-AC27-7D929E4B8A1C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487D378-C75E-18E2-7E44-9CC5A1BE07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DFDA0A8-5521-C036-C950-09F2C63A0A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51451B-84E2-9E04-F472-BB673BD5FB2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D20043-F4D1-37FE-4B11-D1CBEA81FD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4E842D22-5690-4348-8C7E-80963C2ACFD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>
            <a:extLst>
              <a:ext uri="{FF2B5EF4-FFF2-40B4-BE49-F238E27FC236}">
                <a16:creationId xmlns:a16="http://schemas.microsoft.com/office/drawing/2014/main" id="{0DDD50C7-4278-DA6C-6175-039F2DD5B3D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8" name="Notes Placeholder 2">
            <a:extLst>
              <a:ext uri="{FF2B5EF4-FFF2-40B4-BE49-F238E27FC236}">
                <a16:creationId xmlns:a16="http://schemas.microsoft.com/office/drawing/2014/main" id="{A04422E3-F5C1-8766-9D9B-3FF92E935A5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Hydroxide</a:t>
            </a:r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9B3C5342-5004-57C5-8477-FB8FC59FA9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B0E8D95-66CD-0943-A4C0-708CB3116EC6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3F84F7A2-5C16-DC12-BA25-444E9856213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4A7EBFE5-4497-6A9F-943B-87A9BF08BAA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Hydroxide</a:t>
            </a: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24535229-F27C-03A6-C68B-18CA5B5393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1D441F0-225B-CF4B-99EE-18EA74C8C325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>
            <a:extLst>
              <a:ext uri="{FF2B5EF4-FFF2-40B4-BE49-F238E27FC236}">
                <a16:creationId xmlns:a16="http://schemas.microsoft.com/office/drawing/2014/main" id="{4530BE23-F71A-7A36-6966-274D4C2DB2A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4" name="Notes Placeholder 2">
            <a:extLst>
              <a:ext uri="{FF2B5EF4-FFF2-40B4-BE49-F238E27FC236}">
                <a16:creationId xmlns:a16="http://schemas.microsoft.com/office/drawing/2014/main" id="{C7B68780-F4B7-4ABB-8AF2-0934F708CC8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Jonathan Rothberg (454 + Ion Torrent)</a:t>
            </a:r>
          </a:p>
        </p:txBody>
      </p:sp>
      <p:sp>
        <p:nvSpPr>
          <p:cNvPr id="23555" name="Slide Number Placeholder 3">
            <a:extLst>
              <a:ext uri="{FF2B5EF4-FFF2-40B4-BE49-F238E27FC236}">
                <a16:creationId xmlns:a16="http://schemas.microsoft.com/office/drawing/2014/main" id="{C42BE289-DF5E-5721-E399-5A74E347F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EEF78A5-46BA-7C4E-A072-69EBE938045F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903EB-2786-5F02-0FA7-38C4DDE16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>
            <a:extLst>
              <a:ext uri="{FF2B5EF4-FFF2-40B4-BE49-F238E27FC236}">
                <a16:creationId xmlns:a16="http://schemas.microsoft.com/office/drawing/2014/main" id="{9D7F0561-6589-A5E2-B6C7-3C40D1BB904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4" name="Notes Placeholder 2">
            <a:extLst>
              <a:ext uri="{FF2B5EF4-FFF2-40B4-BE49-F238E27FC236}">
                <a16:creationId xmlns:a16="http://schemas.microsoft.com/office/drawing/2014/main" id="{181F0875-9161-1D9D-D552-582CCB085DC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Jonathan Rothberg (454 + Ion Torrent)</a:t>
            </a:r>
          </a:p>
        </p:txBody>
      </p:sp>
      <p:sp>
        <p:nvSpPr>
          <p:cNvPr id="23555" name="Slide Number Placeholder 3">
            <a:extLst>
              <a:ext uri="{FF2B5EF4-FFF2-40B4-BE49-F238E27FC236}">
                <a16:creationId xmlns:a16="http://schemas.microsoft.com/office/drawing/2014/main" id="{2900C5C5-B155-C5D4-91C6-697343C082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EEF78A5-46BA-7C4E-A072-69EBE938045F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4371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>
            <a:extLst>
              <a:ext uri="{FF2B5EF4-FFF2-40B4-BE49-F238E27FC236}">
                <a16:creationId xmlns:a16="http://schemas.microsoft.com/office/drawing/2014/main" id="{A88048FB-A892-AA7D-E2E8-F428522709A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0" name="Notes Placeholder 2">
            <a:extLst>
              <a:ext uri="{FF2B5EF4-FFF2-40B4-BE49-F238E27FC236}">
                <a16:creationId xmlns:a16="http://schemas.microsoft.com/office/drawing/2014/main" id="{9D3B4F40-DCFD-6391-8F99-EF197FEE32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2771" name="Slide Number Placeholder 3">
            <a:extLst>
              <a:ext uri="{FF2B5EF4-FFF2-40B4-BE49-F238E27FC236}">
                <a16:creationId xmlns:a16="http://schemas.microsoft.com/office/drawing/2014/main" id="{B6DCE246-243A-80F8-2674-CB91D2536E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AFD296D-1AFD-154E-843F-44BDEA53DA36}" type="slidenum">
              <a:rPr lang="en-US" altLang="en-US" smtClean="0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Hydroxyl group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E842D22-5690-4348-8C7E-80963C2ACFD9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1254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>
            <a:extLst>
              <a:ext uri="{FF2B5EF4-FFF2-40B4-BE49-F238E27FC236}">
                <a16:creationId xmlns:a16="http://schemas.microsoft.com/office/drawing/2014/main" id="{3C346926-BDFF-DDD8-B415-2F65E0C01FD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6" name="Notes Placeholder 2">
            <a:extLst>
              <a:ext uri="{FF2B5EF4-FFF2-40B4-BE49-F238E27FC236}">
                <a16:creationId xmlns:a16="http://schemas.microsoft.com/office/drawing/2014/main" id="{15925547-CE03-597C-2428-07111E27B03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10</a:t>
            </a:r>
          </a:p>
        </p:txBody>
      </p:sp>
      <p:sp>
        <p:nvSpPr>
          <p:cNvPr id="47107" name="Slide Number Placeholder 3">
            <a:extLst>
              <a:ext uri="{FF2B5EF4-FFF2-40B4-BE49-F238E27FC236}">
                <a16:creationId xmlns:a16="http://schemas.microsoft.com/office/drawing/2014/main" id="{B3CC140A-8923-EDE9-F04E-D609C9790E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53421A2-8687-414D-A029-62FFD616D978}" type="slidenum">
              <a:rPr lang="en-US" altLang="en-US" smtClean="0"/>
              <a:pPr>
                <a:spcBef>
                  <a:spcPct val="0"/>
                </a:spcBef>
              </a:pPr>
              <a:t>20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>
            <a:extLst>
              <a:ext uri="{FF2B5EF4-FFF2-40B4-BE49-F238E27FC236}">
                <a16:creationId xmlns:a16="http://schemas.microsoft.com/office/drawing/2014/main" id="{AF543F66-EE8A-E784-F587-384AFB6D665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0" name="Notes Placeholder 2">
            <a:extLst>
              <a:ext uri="{FF2B5EF4-FFF2-40B4-BE49-F238E27FC236}">
                <a16:creationId xmlns:a16="http://schemas.microsoft.com/office/drawing/2014/main" id="{214C98D5-796C-317F-816B-C7CCE6E6B1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8371" name="Slide Number Placeholder 3">
            <a:extLst>
              <a:ext uri="{FF2B5EF4-FFF2-40B4-BE49-F238E27FC236}">
                <a16:creationId xmlns:a16="http://schemas.microsoft.com/office/drawing/2014/main" id="{207A0615-49C2-083D-BC84-BEA75B5D0F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7F7D1DC-1F54-1543-ADA6-09E47C5BC910}" type="slidenum">
              <a:rPr lang="en-US" altLang="en-US" sz="1200" smtClean="0">
                <a:latin typeface="Calibri" panose="020F0502020204030204" pitchFamily="34" charset="0"/>
              </a:rPr>
              <a:pPr/>
              <a:t>28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A53EC-703A-D104-3051-1176D3F3B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246DC3-2D24-9148-BAF1-8C4B5008FFD2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D0AEE-EBA4-6A6A-B795-F93C1F113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9278E-1575-2147-B397-501C49EB1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FEB18F-CD4C-3642-8B3F-DB62B8BB536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352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E42C7-E365-21CD-3A9C-3F8B49760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AA8D5C-0DEB-954A-9D07-99915ED9909A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618F2-5E4A-A4E7-EE31-40BEE34E3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C2846-7EA7-DB70-C27F-16E38F861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37D7D1-D157-4B47-9806-BD3B839B673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1347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65F956-3779-2AED-E0DF-2384CC6DF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F1C75D-E169-2146-9A6B-0414331DCCFA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824C4F-6F34-D735-BB54-794F4C9E5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1F4E9-37C6-C274-7E4C-09EC9710C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2C2F3E-764D-1547-88B2-D61CDE4C3D1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5205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CA65B-B47D-5986-98F9-726B6A07B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5EDEE1-E670-FA41-877D-548D845F21FC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A27A2-C3F7-6BC0-49CC-6E5BFA0B1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26B3C-7ACD-2677-139D-3BBBEE9ED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290C99-D652-224D-B03F-F9C65F3314D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6840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29526-DB63-7845-21A8-48CA18928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F15F86-8666-C245-ABEE-F7C4BC723C9A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0D3B3-E9EF-4558-ADDF-C176C46B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B74E3-B9A3-5431-7323-C7537F61F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51D26C-6936-ED4E-A7E0-55B4BA52370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6457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04A4883-DB32-B131-5C9E-A0A9E990A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BBB920-866A-4E46-B143-3364DC8A2E9E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4CCA065-63F8-FF7F-C9C2-ABFA5C259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1E1443-7AC4-D963-3100-FE0E9B80F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96996A-6D13-8340-8953-EABDFBF6983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007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FF850E7-1DD6-467F-DBB4-7B96EB832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851DF6-0581-6D4E-9DF3-E708D21A46FF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17960DE-13CB-7992-0C5E-FF901044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0728F7D-614B-67E5-25AB-08CB24CE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ED9A31-AC1E-D64F-9868-E219A4AD1DF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0063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509B4ED-6296-835A-CD1D-2CA675DC0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0A2FD0-D489-A849-95CB-A811AD3CF8EC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AB6E2B4-DDA6-5680-146A-5A9029C4E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201D9E4-7E10-F888-974A-AF8636D6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18963-52E0-FD4A-9876-5185863D293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0561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8558B8-555D-CD4C-FF0B-3ED037C6F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B1A519-2283-8F45-AC02-AF220A29884B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DEACF0C-C069-2FA5-E77B-4B331DD5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E3FB1D5-D4FE-481D-5DC6-562AFAD2A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1FE9E2-F1D0-9F4D-BED2-A1AB6DF5CF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2387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959FDAA-5E84-6DFD-1FEE-DDDD9CAE9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92BCA4-CEBF-4346-8EA8-F8A6461DACEC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6CE6EEF-E75B-8797-4F40-074454EF8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64DDA58-92B1-3DD2-E780-19DB90F62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E370F3-1B75-5C41-9579-9D4CA14ECB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9980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4D12DA6-8C53-D0C2-0731-9EDAC2A45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005EE3-00BF-9F47-93D7-0E0B1483F715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410D93F-46A4-194D-967C-2B3462090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1D40F58-20D7-C3F1-E99C-5F7A0FE3A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868174-E3B1-364C-8123-468F131F07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8807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B14EAAED-33DB-EB70-CF93-21AB80732C1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0A27950C-6660-AE8F-B473-E991188F4C3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090612"/>
            <a:ext cx="8229600" cy="3501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1DE4D-AFF0-7602-00ED-139D2F934D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0D075FC5-E365-8146-9756-3CAC88FA8074}" type="datetime1">
              <a:rPr lang="en-US" altLang="en-US"/>
              <a:pPr>
                <a:defRPr/>
              </a:pPr>
              <a:t>1/28/25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6212F-3EDD-6F9A-A0AC-FBE1F0067C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0A459-4291-D429-6F95-81A0917EEC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F7EBBD6B-BCC0-FA41-897C-718A941F93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hyperlink" Target="https://youtu.be/vwqNVXYeG7w?si=EuwXmqEuVqIe0rBO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1.png"/><Relationship Id="rId5" Type="http://schemas.openxmlformats.org/officeDocument/2006/relationships/hyperlink" Target="https://youtu.be/_lD8JyAbwEo?si=D77UkLxws-ZSSuvl" TargetMode="External"/><Relationship Id="rId4" Type="http://schemas.openxmlformats.org/officeDocument/2006/relationships/hyperlink" Target="http://youtu.be/v8p4ph2MAvI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cP85JHLmnI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womKfikWlxM" TargetMode="Externa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868B9CB6-5774-EC81-0E67-803401AF1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854751"/>
            <a:ext cx="7772400" cy="1470025"/>
          </a:xfrm>
        </p:spPr>
        <p:txBody>
          <a:bodyPr/>
          <a:lstStyle/>
          <a:p>
            <a:r>
              <a:rPr lang="en-US" altLang="en-US" sz="3600" dirty="0">
                <a:ea typeface="ＭＳ Ｐゴシック" panose="020B0600070205080204" pitchFamily="34" charset="-128"/>
              </a:rPr>
              <a:t>Next-gen Sequencing Technologies</a:t>
            </a:r>
            <a:br>
              <a:rPr lang="en-US" altLang="en-US" sz="3600" dirty="0">
                <a:ea typeface="ＭＳ Ｐゴシック" panose="020B0600070205080204" pitchFamily="34" charset="-128"/>
              </a:rPr>
            </a:b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sz="2000" dirty="0">
                <a:ea typeface="ＭＳ Ｐゴシック" panose="020B0600070205080204" pitchFamily="34" charset="-128"/>
              </a:rPr>
              <a:t>Bioinformatics Applications (PLPTH813)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3EE85C-B507-C433-6E60-39C7860B03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3988" y="3023678"/>
            <a:ext cx="6400800" cy="1752600"/>
          </a:xfrm>
        </p:spPr>
        <p:txBody>
          <a:bodyPr>
            <a:normAutofit/>
          </a:bodyPr>
          <a:lstStyle/>
          <a:p>
            <a:pPr>
              <a:buFont typeface="Arial" charset="0"/>
              <a:buNone/>
              <a:defRPr/>
            </a:pPr>
            <a:r>
              <a:rPr lang="en-US" sz="2800" dirty="0"/>
              <a:t>Sanzhen Liu</a:t>
            </a:r>
          </a:p>
          <a:p>
            <a:pPr>
              <a:buFont typeface="Arial" charset="0"/>
              <a:buNone/>
              <a:defRPr/>
            </a:pPr>
            <a:endParaRPr lang="en-US" sz="2800" dirty="0"/>
          </a:p>
          <a:p>
            <a:pPr>
              <a:buFont typeface="Arial" charset="0"/>
              <a:buNone/>
              <a:defRPr/>
            </a:pPr>
            <a:r>
              <a:rPr lang="en-US" sz="2800" dirty="0"/>
              <a:t>1/28/2025</a:t>
            </a:r>
          </a:p>
        </p:txBody>
      </p:sp>
      <p:sp>
        <p:nvSpPr>
          <p:cNvPr id="15363" name="Slide Number Placeholder 1">
            <a:extLst>
              <a:ext uri="{FF2B5EF4-FFF2-40B4-BE49-F238E27FC236}">
                <a16:creationId xmlns:a16="http://schemas.microsoft.com/office/drawing/2014/main" id="{2BFB05A1-5EBC-3DE1-0AB9-2F36A1062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09BF7B9-61B4-1947-8702-DA7A3B223126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Number Placeholder 1">
            <a:extLst>
              <a:ext uri="{FF2B5EF4-FFF2-40B4-BE49-F238E27FC236}">
                <a16:creationId xmlns:a16="http://schemas.microsoft.com/office/drawing/2014/main" id="{49291BDE-990C-C72F-2991-AD3724A0B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DD723B7-1849-484E-B1E0-38F547B754FF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26626" name="Title 2">
            <a:extLst>
              <a:ext uri="{FF2B5EF4-FFF2-40B4-BE49-F238E27FC236}">
                <a16:creationId xmlns:a16="http://schemas.microsoft.com/office/drawing/2014/main" id="{AD5DA9CE-8526-1F4E-1C8E-1EF1203A88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2950" y="234950"/>
            <a:ext cx="7658100" cy="854075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DNA amplification – Bridge PCR</a:t>
            </a:r>
          </a:p>
        </p:txBody>
      </p:sp>
      <p:sp>
        <p:nvSpPr>
          <p:cNvPr id="31747" name="Rectangle 5">
            <a:extLst>
              <a:ext uri="{FF2B5EF4-FFF2-40B4-BE49-F238E27FC236}">
                <a16:creationId xmlns:a16="http://schemas.microsoft.com/office/drawing/2014/main" id="{73B9FE3F-D21B-DA8A-D350-5ADAD0730F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540" y="4627960"/>
            <a:ext cx="3281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dirty="0">
                <a:latin typeface="Arial" panose="020B0604020202020204" pitchFamily="34" charset="0"/>
              </a:rPr>
              <a:t>Nature Biotechnology, 2008, 26: 1135-45</a:t>
            </a:r>
          </a:p>
        </p:txBody>
      </p:sp>
      <p:sp>
        <p:nvSpPr>
          <p:cNvPr id="31753" name="TextBox 3">
            <a:extLst>
              <a:ext uri="{FF2B5EF4-FFF2-40B4-BE49-F238E27FC236}">
                <a16:creationId xmlns:a16="http://schemas.microsoft.com/office/drawing/2014/main" id="{91058337-BF12-C896-E078-68D1444E77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1" y="3529856"/>
            <a:ext cx="310960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Bridge PCR on slides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(Illumina)</a:t>
            </a:r>
          </a:p>
        </p:txBody>
      </p:sp>
      <p:pic>
        <p:nvPicPr>
          <p:cNvPr id="31749" name="Picture 4" descr="Screen Shot 2015-02-08 at 5.22.52 PM.png">
            <a:extLst>
              <a:ext uri="{FF2B5EF4-FFF2-40B4-BE49-F238E27FC236}">
                <a16:creationId xmlns:a16="http://schemas.microsoft.com/office/drawing/2014/main" id="{C26EADD7-2889-8A7B-40F3-D9F0495E14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1" y="1404194"/>
            <a:ext cx="2646363" cy="212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50" name="TextBox 5">
            <a:extLst>
              <a:ext uri="{FF2B5EF4-FFF2-40B4-BE49-F238E27FC236}">
                <a16:creationId xmlns:a16="http://schemas.microsoft.com/office/drawing/2014/main" id="{BABE5424-246F-B658-3798-5DC32EFC1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625" y="3529857"/>
            <a:ext cx="2336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Adaptor ligation</a:t>
            </a:r>
          </a:p>
        </p:txBody>
      </p:sp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604B99E-94D8-9DA4-BCD7-0209509D2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338" y="1933763"/>
            <a:ext cx="5902929" cy="13095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5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Number Placeholder 1">
            <a:extLst>
              <a:ext uri="{FF2B5EF4-FFF2-40B4-BE49-F238E27FC236}">
                <a16:creationId xmlns:a16="http://schemas.microsoft.com/office/drawing/2014/main" id="{0B61C773-3D35-DB9B-7F9A-307A2EDFE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F318369-01E7-824B-9337-FA2106DA795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35844" name="Title 5">
            <a:extLst>
              <a:ext uri="{FF2B5EF4-FFF2-40B4-BE49-F238E27FC236}">
                <a16:creationId xmlns:a16="http://schemas.microsoft.com/office/drawing/2014/main" id="{8EBC0955-5AA2-3593-3A96-B5EEB5F4C7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240354"/>
            <a:ext cx="8229600" cy="631161"/>
          </a:xfrm>
        </p:spPr>
        <p:txBody>
          <a:bodyPr/>
          <a:lstStyle/>
          <a:p>
            <a:pPr eaLnBrk="1" hangingPunct="1">
              <a:defRPr/>
            </a:pPr>
            <a:r>
              <a:rPr lang="en-US" sz="3200" dirty="0">
                <a:ea typeface="ＭＳ Ｐゴシック" charset="0"/>
                <a:cs typeface="ＭＳ Ｐゴシック" charset="0"/>
              </a:rPr>
              <a:t>Reversible terminator chemistry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E34595-A000-FCA9-8384-817BD9BEFF25}"/>
              </a:ext>
            </a:extLst>
          </p:cNvPr>
          <p:cNvSpPr txBox="1"/>
          <p:nvPr/>
        </p:nvSpPr>
        <p:spPr>
          <a:xfrm>
            <a:off x="3976619" y="4660522"/>
            <a:ext cx="43131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n-lt"/>
              </a:rPr>
              <a:t>Chen et al., 2013, Genomics Proteomics Bioinformatics, 11:34–40.</a:t>
            </a:r>
          </a:p>
        </p:txBody>
      </p:sp>
      <p:pic>
        <p:nvPicPr>
          <p:cNvPr id="2052" name="Picture 4" descr="Structure schematic of irreversible and reversible terminators used in sequencing technologies">
            <a:extLst>
              <a:ext uri="{FF2B5EF4-FFF2-40B4-BE49-F238E27FC236}">
                <a16:creationId xmlns:a16="http://schemas.microsoft.com/office/drawing/2014/main" id="{44540A30-9D69-6D70-CCC1-2036A0779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342" y="1365997"/>
            <a:ext cx="2973658" cy="3182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diagram of a chemical structure&#10;&#10;AI-generated content may be incorrect.">
            <a:extLst>
              <a:ext uri="{FF2B5EF4-FFF2-40B4-BE49-F238E27FC236}">
                <a16:creationId xmlns:a16="http://schemas.microsoft.com/office/drawing/2014/main" id="{DFE3A83E-4A37-B0D5-F2AC-6A2A88BAC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434" y="1285553"/>
            <a:ext cx="2899317" cy="152514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C1AD1D-DD97-44C6-07BA-0A1349747D63}"/>
              </a:ext>
            </a:extLst>
          </p:cNvPr>
          <p:cNvSpPr txBox="1"/>
          <p:nvPr/>
        </p:nvSpPr>
        <p:spPr>
          <a:xfrm>
            <a:off x="7620000" y="1812456"/>
            <a:ext cx="1038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+mn-lt"/>
              </a:rPr>
              <a:t>Sanger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137A1D-FDDC-389C-FA1F-E3E7CA4619C5}"/>
              </a:ext>
            </a:extLst>
          </p:cNvPr>
          <p:cNvSpPr txBox="1"/>
          <p:nvPr/>
        </p:nvSpPr>
        <p:spPr>
          <a:xfrm>
            <a:off x="7544178" y="3364657"/>
            <a:ext cx="1189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+mn-lt"/>
              </a:rPr>
              <a:t>Illumina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96C1666-59DB-01F9-666C-3A19B743A32D}"/>
              </a:ext>
            </a:extLst>
          </p:cNvPr>
          <p:cNvSpPr txBox="1"/>
          <p:nvPr/>
        </p:nvSpPr>
        <p:spPr>
          <a:xfrm>
            <a:off x="3021217" y="2494404"/>
            <a:ext cx="58702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>
                <a:latin typeface="+mn-lt"/>
              </a:rPr>
              <a:t>wikipedia</a:t>
            </a:r>
            <a:endParaRPr lang="en-US" sz="800" dirty="0">
              <a:latin typeface="+mn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E37727-F001-8F9D-7090-6DA26628F42E}"/>
              </a:ext>
            </a:extLst>
          </p:cNvPr>
          <p:cNvSpPr txBox="1"/>
          <p:nvPr/>
        </p:nvSpPr>
        <p:spPr>
          <a:xfrm>
            <a:off x="1336179" y="3126098"/>
            <a:ext cx="32183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3’A  C  T 5’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B323F1-27A1-719B-36EB-A762BBE4ED05}"/>
              </a:ext>
            </a:extLst>
          </p:cNvPr>
          <p:cNvSpPr txBox="1"/>
          <p:nvPr/>
        </p:nvSpPr>
        <p:spPr>
          <a:xfrm>
            <a:off x="1521005" y="3662747"/>
            <a:ext cx="782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 err="1">
                <a:solidFill>
                  <a:srgbClr val="FF0000"/>
                </a:solidFill>
              </a:rPr>
              <a:t>dye</a:t>
            </a:r>
            <a:r>
              <a:rPr lang="en-US" dirty="0" err="1"/>
              <a:t>T</a:t>
            </a:r>
            <a:r>
              <a:rPr lang="en-US" baseline="30000" dirty="0">
                <a:solidFill>
                  <a:srgbClr val="0070C0"/>
                </a:solidFill>
              </a:rPr>
              <a:t>*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0004B5-E989-2C8C-15C1-B4E8A91BD7A7}"/>
              </a:ext>
            </a:extLst>
          </p:cNvPr>
          <p:cNvSpPr txBox="1"/>
          <p:nvPr/>
        </p:nvSpPr>
        <p:spPr>
          <a:xfrm>
            <a:off x="1852162" y="4124531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B08684-5192-F1BA-E2B3-4A87EE768CB2}"/>
              </a:ext>
            </a:extLst>
          </p:cNvPr>
          <p:cNvSpPr txBox="1"/>
          <p:nvPr/>
        </p:nvSpPr>
        <p:spPr>
          <a:xfrm>
            <a:off x="2236156" y="4124531"/>
            <a:ext cx="833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 err="1">
                <a:solidFill>
                  <a:schemeClr val="accent4">
                    <a:lumMod val="75000"/>
                  </a:schemeClr>
                </a:solidFill>
              </a:rPr>
              <a:t>dye</a:t>
            </a:r>
            <a:r>
              <a:rPr lang="en-US" dirty="0" err="1"/>
              <a:t>G</a:t>
            </a:r>
            <a:r>
              <a:rPr lang="en-US" baseline="30000" dirty="0">
                <a:solidFill>
                  <a:srgbClr val="0070C0"/>
                </a:solidFill>
              </a:rPr>
              <a:t>*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DE5C10-B53D-D55B-6348-BEF4A555FFB3}"/>
              </a:ext>
            </a:extLst>
          </p:cNvPr>
          <p:cNvSpPr txBox="1"/>
          <p:nvPr/>
        </p:nvSpPr>
        <p:spPr>
          <a:xfrm>
            <a:off x="1839555" y="4579442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251AB8-9DBA-3538-A6CE-6778D1AE2EE7}"/>
              </a:ext>
            </a:extLst>
          </p:cNvPr>
          <p:cNvSpPr txBox="1"/>
          <p:nvPr/>
        </p:nvSpPr>
        <p:spPr>
          <a:xfrm>
            <a:off x="2553558" y="4579442"/>
            <a:ext cx="423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779560-C2D0-24D9-6912-520D6FCF73D1}"/>
              </a:ext>
            </a:extLst>
          </p:cNvPr>
          <p:cNvSpPr txBox="1"/>
          <p:nvPr/>
        </p:nvSpPr>
        <p:spPr>
          <a:xfrm>
            <a:off x="2941127" y="4565691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 err="1">
                <a:solidFill>
                  <a:schemeClr val="accent3">
                    <a:lumMod val="50000"/>
                  </a:schemeClr>
                </a:solidFill>
              </a:rPr>
              <a:t>dye</a:t>
            </a:r>
            <a:r>
              <a:rPr lang="en-US" dirty="0" err="1"/>
              <a:t>A</a:t>
            </a:r>
            <a:r>
              <a:rPr lang="en-US" baseline="30000" dirty="0">
                <a:solidFill>
                  <a:srgbClr val="0070C0"/>
                </a:solidFill>
              </a:rPr>
              <a:t>*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95BB47-264E-E61C-FDE7-CD38FE801BD5}"/>
              </a:ext>
            </a:extLst>
          </p:cNvPr>
          <p:cNvSpPr txBox="1"/>
          <p:nvPr/>
        </p:nvSpPr>
        <p:spPr>
          <a:xfrm>
            <a:off x="310188" y="3026103"/>
            <a:ext cx="5822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30000" dirty="0" err="1">
                <a:solidFill>
                  <a:srgbClr val="FF0000"/>
                </a:solidFill>
              </a:rPr>
              <a:t>dye</a:t>
            </a:r>
            <a:r>
              <a:rPr lang="en-US" sz="1600" dirty="0" err="1"/>
              <a:t>T</a:t>
            </a:r>
            <a:r>
              <a:rPr lang="en-US" sz="1600" baseline="30000" dirty="0">
                <a:solidFill>
                  <a:srgbClr val="0070C0"/>
                </a:solidFill>
              </a:rPr>
              <a:t>*</a:t>
            </a:r>
            <a:endParaRPr lang="en-US" sz="1600" baseline="30000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8C6175-C66D-DA26-54D8-44936D3815B1}"/>
              </a:ext>
            </a:extLst>
          </p:cNvPr>
          <p:cNvSpPr txBox="1"/>
          <p:nvPr/>
        </p:nvSpPr>
        <p:spPr>
          <a:xfrm>
            <a:off x="93739" y="3337651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30000" dirty="0" err="1">
                <a:solidFill>
                  <a:schemeClr val="accent4">
                    <a:lumMod val="75000"/>
                  </a:schemeClr>
                </a:solidFill>
              </a:rPr>
              <a:t>dye</a:t>
            </a:r>
            <a:r>
              <a:rPr lang="en-US" sz="1600" dirty="0" err="1"/>
              <a:t>G</a:t>
            </a:r>
            <a:r>
              <a:rPr lang="en-US" sz="1600" baseline="30000" dirty="0">
                <a:solidFill>
                  <a:srgbClr val="0070C0"/>
                </a:solidFill>
              </a:rPr>
              <a:t>*</a:t>
            </a:r>
            <a:endParaRPr lang="en-US" sz="1600" baseline="30000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DED0427-B2EF-7599-20CA-DC50219FCB50}"/>
              </a:ext>
            </a:extLst>
          </p:cNvPr>
          <p:cNvSpPr txBox="1"/>
          <p:nvPr/>
        </p:nvSpPr>
        <p:spPr>
          <a:xfrm>
            <a:off x="664589" y="3322108"/>
            <a:ext cx="593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30000" dirty="0" err="1">
                <a:solidFill>
                  <a:schemeClr val="accent3">
                    <a:lumMod val="50000"/>
                  </a:schemeClr>
                </a:solidFill>
              </a:rPr>
              <a:t>dye</a:t>
            </a:r>
            <a:r>
              <a:rPr lang="en-US" sz="1600" dirty="0" err="1"/>
              <a:t>A</a:t>
            </a:r>
            <a:r>
              <a:rPr lang="en-US" sz="1600" baseline="30000" dirty="0">
                <a:solidFill>
                  <a:srgbClr val="0070C0"/>
                </a:solidFill>
              </a:rPr>
              <a:t>*</a:t>
            </a:r>
            <a:endParaRPr lang="en-US" sz="1600" baseline="30000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140C71-6E4C-7AD1-78A2-D59E8C635A8F}"/>
              </a:ext>
            </a:extLst>
          </p:cNvPr>
          <p:cNvSpPr txBox="1"/>
          <p:nvPr/>
        </p:nvSpPr>
        <p:spPr>
          <a:xfrm>
            <a:off x="318926" y="3679267"/>
            <a:ext cx="6046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30000" dirty="0" err="1">
                <a:solidFill>
                  <a:schemeClr val="accent5">
                    <a:lumMod val="50000"/>
                  </a:schemeClr>
                </a:solidFill>
              </a:rPr>
              <a:t>dye</a:t>
            </a:r>
            <a:r>
              <a:rPr lang="en-US" sz="1600" dirty="0" err="1"/>
              <a:t>C</a:t>
            </a:r>
            <a:r>
              <a:rPr lang="en-US" sz="1600" baseline="30000" dirty="0">
                <a:solidFill>
                  <a:srgbClr val="0070C0"/>
                </a:solidFill>
              </a:rPr>
              <a:t>*</a:t>
            </a:r>
            <a:endParaRPr lang="en-US" sz="1600" baseline="30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8" grpId="0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0799B-3ECF-E178-4F3E-85CE63A7C1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Number Placeholder 1">
            <a:extLst>
              <a:ext uri="{FF2B5EF4-FFF2-40B4-BE49-F238E27FC236}">
                <a16:creationId xmlns:a16="http://schemas.microsoft.com/office/drawing/2014/main" id="{E4D879AF-0FE7-F66D-43CA-C8637FA77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F318369-01E7-824B-9337-FA2106DA795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5842" name="Picture 3" descr="Screenshot 2018-02-05 18.47.22.png">
            <a:extLst>
              <a:ext uri="{FF2B5EF4-FFF2-40B4-BE49-F238E27FC236}">
                <a16:creationId xmlns:a16="http://schemas.microsoft.com/office/drawing/2014/main" id="{5790B6CC-38A7-B8F2-7C51-C70AFAEB9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12" y="1236663"/>
            <a:ext cx="8613775" cy="353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3E7D06-A4D2-A394-51C6-2026230E7183}"/>
              </a:ext>
            </a:extLst>
          </p:cNvPr>
          <p:cNvSpPr txBox="1"/>
          <p:nvPr/>
        </p:nvSpPr>
        <p:spPr>
          <a:xfrm>
            <a:off x="519653" y="774998"/>
            <a:ext cx="432451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Reversible terminator chemistry  </a:t>
            </a:r>
          </a:p>
        </p:txBody>
      </p:sp>
      <p:sp>
        <p:nvSpPr>
          <p:cNvPr id="35844" name="Title 5">
            <a:extLst>
              <a:ext uri="{FF2B5EF4-FFF2-40B4-BE49-F238E27FC236}">
                <a16:creationId xmlns:a16="http://schemas.microsoft.com/office/drawing/2014/main" id="{96ADD6B7-BA61-A08B-FF97-0A8C04680E9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199" y="224706"/>
            <a:ext cx="8229600" cy="54292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Sequence reading</a:t>
            </a:r>
          </a:p>
        </p:txBody>
      </p:sp>
    </p:spTree>
    <p:extLst>
      <p:ext uri="{BB962C8B-B14F-4D97-AF65-F5344CB8AC3E}">
        <p14:creationId xmlns:p14="http://schemas.microsoft.com/office/powerpoint/2010/main" val="3828901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900D1B22-4F5B-EFB8-6932-48DB5447378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277508" y="152155"/>
            <a:ext cx="4470400" cy="458787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err="1">
                <a:latin typeface="+mn-lt"/>
                <a:ea typeface="ＭＳ Ｐゴシック" charset="0"/>
                <a:cs typeface="ＭＳ Ｐゴシック" charset="0"/>
              </a:rPr>
              <a:t>Illumina</a:t>
            </a: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 sequencing</a:t>
            </a:r>
            <a:endParaRPr lang="en-US" sz="1600" dirty="0">
              <a:latin typeface="+mn-lt"/>
              <a:ea typeface="ＭＳ Ｐゴシック" charset="0"/>
              <a:cs typeface="ＭＳ Ｐゴシック" charset="0"/>
            </a:endParaRPr>
          </a:p>
        </p:txBody>
      </p:sp>
      <p:sp>
        <p:nvSpPr>
          <p:cNvPr id="36866" name="Slide Number Placeholder 4">
            <a:extLst>
              <a:ext uri="{FF2B5EF4-FFF2-40B4-BE49-F238E27FC236}">
                <a16:creationId xmlns:a16="http://schemas.microsoft.com/office/drawing/2014/main" id="{9202616A-9C01-41BA-2765-2A2C90666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0CF10D0-3F34-064E-A75B-DA3F542022C4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1748" name="Picture 6">
            <a:extLst>
              <a:ext uri="{FF2B5EF4-FFF2-40B4-BE49-F238E27FC236}">
                <a16:creationId xmlns:a16="http://schemas.microsoft.com/office/drawing/2014/main" id="{1387935E-CBBB-6FC9-5CBC-AC8E82B3B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408" y="686511"/>
            <a:ext cx="6241536" cy="4412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1">
            <a:extLst>
              <a:ext uri="{FF2B5EF4-FFF2-40B4-BE49-F238E27FC236}">
                <a16:creationId xmlns:a16="http://schemas.microsoft.com/office/drawing/2014/main" id="{DDBF378A-0855-662A-3E9B-17B34F57D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04CD1C7-5FB6-9342-9BE9-1FF90C83E70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7890" name="Picture 2" descr="Screenshot 2016-02-09 10.58.37.png">
            <a:extLst>
              <a:ext uri="{FF2B5EF4-FFF2-40B4-BE49-F238E27FC236}">
                <a16:creationId xmlns:a16="http://schemas.microsoft.com/office/drawing/2014/main" id="{05AAF2B6-1B9C-16BB-5E41-14F7C13C3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13" y="2170157"/>
            <a:ext cx="2748945" cy="119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1" name="Picture 4" descr="Screenshot 2016-02-09 10.58.22.png">
            <a:extLst>
              <a:ext uri="{FF2B5EF4-FFF2-40B4-BE49-F238E27FC236}">
                <a16:creationId xmlns:a16="http://schemas.microsoft.com/office/drawing/2014/main" id="{5883B44B-89AB-EB5C-7ACE-63F37B056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13" y="781012"/>
            <a:ext cx="2748945" cy="1283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2" name="Title 6">
            <a:extLst>
              <a:ext uri="{FF2B5EF4-FFF2-40B4-BE49-F238E27FC236}">
                <a16:creationId xmlns:a16="http://schemas.microsoft.com/office/drawing/2014/main" id="{021C15AB-5D1C-4FF2-3421-CD7B5545FEF5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Illumina Sequencers</a:t>
            </a:r>
          </a:p>
        </p:txBody>
      </p:sp>
      <p:pic>
        <p:nvPicPr>
          <p:cNvPr id="37893" name="Picture 1">
            <a:extLst>
              <a:ext uri="{FF2B5EF4-FFF2-40B4-BE49-F238E27FC236}">
                <a16:creationId xmlns:a16="http://schemas.microsoft.com/office/drawing/2014/main" id="{20973D27-05C6-EA51-8ACD-02541502EA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35" y="3494617"/>
            <a:ext cx="1337224" cy="1442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4" name="TextBox 2">
            <a:extLst>
              <a:ext uri="{FF2B5EF4-FFF2-40B4-BE49-F238E27FC236}">
                <a16:creationId xmlns:a16="http://schemas.microsoft.com/office/drawing/2014/main" id="{3283C1E0-C4E3-BB5C-8D93-FB89FD6AF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1913" y="3981596"/>
            <a:ext cx="16500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 dirty="0" err="1">
                <a:latin typeface="+mn-lt"/>
              </a:rPr>
              <a:t>NovaSeq</a:t>
            </a:r>
            <a:endParaRPr lang="en-US" altLang="en-US" sz="3200" dirty="0">
              <a:latin typeface="+mn-lt"/>
            </a:endParaRPr>
          </a:p>
        </p:txBody>
      </p:sp>
      <p:pic>
        <p:nvPicPr>
          <p:cNvPr id="4098" name="Picture 2" descr="MiSeq i100 specifications">
            <a:extLst>
              <a:ext uri="{FF2B5EF4-FFF2-40B4-BE49-F238E27FC236}">
                <a16:creationId xmlns:a16="http://schemas.microsoft.com/office/drawing/2014/main" id="{0E091610-10EE-9248-2391-E5AC0A4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058" y="1124126"/>
            <a:ext cx="3202963" cy="3142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1049BC2-6526-47A4-9A7B-5DEFFEC34A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0526" y="1742283"/>
            <a:ext cx="2796263" cy="20665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AC4272-D30A-D67B-DAFA-D65BD4FEE8AB}"/>
              </a:ext>
            </a:extLst>
          </p:cNvPr>
          <p:cNvSpPr txBox="1"/>
          <p:nvPr/>
        </p:nvSpPr>
        <p:spPr>
          <a:xfrm>
            <a:off x="3863857" y="4216069"/>
            <a:ext cx="1263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+mn-lt"/>
                <a:hlinkClick r:id="rId7"/>
              </a:rPr>
              <a:t>MiSeq</a:t>
            </a:r>
            <a:r>
              <a:rPr lang="en-US" sz="1200" dirty="0">
                <a:latin typeface="+mn-lt"/>
                <a:hlinkClick r:id="rId7"/>
              </a:rPr>
              <a:t> i100 video</a:t>
            </a:r>
            <a:endParaRPr lang="en-US" sz="1200" dirty="0">
              <a:latin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DE60A-2E6A-4690-5562-2DD8D3DE3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073151"/>
            <a:ext cx="8229600" cy="2320925"/>
          </a:xfrm>
        </p:spPr>
        <p:txBody>
          <a:bodyPr/>
          <a:lstStyle/>
          <a:p>
            <a:pPr>
              <a:defRPr/>
            </a:pPr>
            <a:r>
              <a:rPr lang="en-US" sz="3600" dirty="0">
                <a:latin typeface="+mn-lt"/>
              </a:rPr>
              <a:t>When the single molecular sequencing technology is ready,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amplification or cloning </a:t>
            </a:r>
            <a:r>
              <a:rPr lang="en-US" sz="3600" dirty="0">
                <a:latin typeface="+mn-lt"/>
              </a:rPr>
              <a:t>is not necessary.</a:t>
            </a:r>
          </a:p>
        </p:txBody>
      </p:sp>
      <p:sp>
        <p:nvSpPr>
          <p:cNvPr id="39938" name="Slide Number Placeholder 3">
            <a:extLst>
              <a:ext uri="{FF2B5EF4-FFF2-40B4-BE49-F238E27FC236}">
                <a16:creationId xmlns:a16="http://schemas.microsoft.com/office/drawing/2014/main" id="{04B9E8C3-092C-C774-B9E3-CF55930E3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55CCB5-5CA6-A447-83AD-629B71EF5A3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Number Placeholder 1">
            <a:extLst>
              <a:ext uri="{FF2B5EF4-FFF2-40B4-BE49-F238E27FC236}">
                <a16:creationId xmlns:a16="http://schemas.microsoft.com/office/drawing/2014/main" id="{A348D56F-7C29-A6E8-2FFC-96C0E5F20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0F03213-2CCC-A949-A1FC-D46AB3CA761B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41986" name="Picture 3" descr="Screenshot 2019-01-30 12.07.03.png">
            <a:extLst>
              <a:ext uri="{FF2B5EF4-FFF2-40B4-BE49-F238E27FC236}">
                <a16:creationId xmlns:a16="http://schemas.microsoft.com/office/drawing/2014/main" id="{2AC60761-D215-ED3B-1570-6CFB7F38A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49" y="768028"/>
            <a:ext cx="5076466" cy="4157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7" name="Title 4">
            <a:extLst>
              <a:ext uri="{FF2B5EF4-FFF2-40B4-BE49-F238E27FC236}">
                <a16:creationId xmlns:a16="http://schemas.microsoft.com/office/drawing/2014/main" id="{D13C052E-B446-8F08-9F5A-E0DD52F8EDC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118896"/>
            <a:ext cx="8229600" cy="54292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PacBio library prep workflow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A44FF54-D76D-EB7F-4763-7CE504E45181}"/>
              </a:ext>
            </a:extLst>
          </p:cNvPr>
          <p:cNvSpPr/>
          <p:nvPr/>
        </p:nvSpPr>
        <p:spPr>
          <a:xfrm>
            <a:off x="265697" y="617956"/>
            <a:ext cx="2454275" cy="723900"/>
          </a:xfrm>
          <a:prstGeom prst="ellipse">
            <a:avLst/>
          </a:pr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E08A67F-019E-B8FA-4BF9-E3577A1DA775}"/>
              </a:ext>
            </a:extLst>
          </p:cNvPr>
          <p:cNvSpPr/>
          <p:nvPr/>
        </p:nvSpPr>
        <p:spPr>
          <a:xfrm>
            <a:off x="265696" y="2484670"/>
            <a:ext cx="2454275" cy="723900"/>
          </a:xfrm>
          <a:prstGeom prst="ellipse">
            <a:avLst/>
          </a:pr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09882FA-78C8-DDF5-DA6D-75828A809104}"/>
              </a:ext>
            </a:extLst>
          </p:cNvPr>
          <p:cNvSpPr/>
          <p:nvPr/>
        </p:nvSpPr>
        <p:spPr>
          <a:xfrm>
            <a:off x="265695" y="4351384"/>
            <a:ext cx="2454275" cy="723900"/>
          </a:xfrm>
          <a:prstGeom prst="ellipse">
            <a:avLst/>
          </a:pr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D8A2A3-8026-1054-1FF9-9389449E3998}"/>
              </a:ext>
            </a:extLst>
          </p:cNvPr>
          <p:cNvSpPr txBox="1"/>
          <p:nvPr/>
        </p:nvSpPr>
        <p:spPr>
          <a:xfrm>
            <a:off x="5822915" y="2615787"/>
            <a:ext cx="2574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+mn-lt"/>
              </a:rPr>
              <a:t>SMRTbell</a:t>
            </a:r>
            <a:r>
              <a:rPr lang="en-US" dirty="0">
                <a:latin typeface="+mn-lt"/>
              </a:rPr>
              <a:t> adaptor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9DC644-10C8-111D-8673-9E264F3CB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E1FE9E2-F1D0-9F4D-BED2-A1AB6DF5CF60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1649E97-A44F-7D3A-8A98-27F307A8D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28" y="971277"/>
            <a:ext cx="4800288" cy="166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colorful circle with a hole in the middle&#10;&#10;AI-generated content may be incorrect.">
            <a:extLst>
              <a:ext uri="{FF2B5EF4-FFF2-40B4-BE49-F238E27FC236}">
                <a16:creationId xmlns:a16="http://schemas.microsoft.com/office/drawing/2014/main" id="{26A5A640-EEF1-BF16-7611-C70F06D3D8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6783" y="740951"/>
            <a:ext cx="2746574" cy="4026312"/>
          </a:xfrm>
          <a:prstGeom prst="rect">
            <a:avLst/>
          </a:prstGeom>
        </p:spPr>
      </p:pic>
      <p:sp>
        <p:nvSpPr>
          <p:cNvPr id="5" name="TextBox 4">
            <a:hlinkClick r:id="rId4"/>
            <a:extLst>
              <a:ext uri="{FF2B5EF4-FFF2-40B4-BE49-F238E27FC236}">
                <a16:creationId xmlns:a16="http://schemas.microsoft.com/office/drawing/2014/main" id="{2267E842-EAF5-6D0B-D465-AD437F7906B6}"/>
              </a:ext>
            </a:extLst>
          </p:cNvPr>
          <p:cNvSpPr txBox="1"/>
          <p:nvPr/>
        </p:nvSpPr>
        <p:spPr>
          <a:xfrm>
            <a:off x="6353819" y="4671775"/>
            <a:ext cx="178433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hangingPunct="1">
              <a:defRPr/>
            </a:pPr>
            <a:r>
              <a:rPr lang="en-US" sz="1800" dirty="0">
                <a:latin typeface="+mn-lt"/>
                <a:ea typeface="ＭＳ Ｐゴシック" charset="0"/>
                <a:cs typeface="ＭＳ Ｐゴシック" charset="0"/>
                <a:hlinkClick r:id="rId5"/>
              </a:rPr>
              <a:t>PacBio HiFi video</a:t>
            </a:r>
            <a:endParaRPr lang="en-US" sz="1800" dirty="0">
              <a:latin typeface="+mn-lt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Title 9">
            <a:extLst>
              <a:ext uri="{FF2B5EF4-FFF2-40B4-BE49-F238E27FC236}">
                <a16:creationId xmlns:a16="http://schemas.microsoft.com/office/drawing/2014/main" id="{3D1BA160-0E47-5D9D-E35C-8B3294705CF9}"/>
              </a:ext>
            </a:extLst>
          </p:cNvPr>
          <p:cNvSpPr txBox="1">
            <a:spLocks/>
          </p:cNvSpPr>
          <p:nvPr/>
        </p:nvSpPr>
        <p:spPr bwMode="auto">
          <a:xfrm>
            <a:off x="302508" y="142712"/>
            <a:ext cx="8538983" cy="550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altLang="en-US" dirty="0">
                <a:ea typeface="ＭＳ Ｐゴシック" panose="020B0600070205080204" pitchFamily="34" charset="-128"/>
              </a:rPr>
              <a:t>PacBio</a:t>
            </a:r>
            <a:r>
              <a:rPr lang="en-US" altLang="en-US" b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– Single Molecule Real Time (SMRT)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C93F90-CA3C-7C30-C4AC-B5DB39AB2B5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9181" y="2804652"/>
            <a:ext cx="3050597" cy="20337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63822A-F933-1DFE-ECEF-2DE2503044D0}"/>
              </a:ext>
            </a:extLst>
          </p:cNvPr>
          <p:cNvSpPr txBox="1"/>
          <p:nvPr/>
        </p:nvSpPr>
        <p:spPr>
          <a:xfrm>
            <a:off x="2819423" y="3218116"/>
            <a:ext cx="2572820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Up to 25 kb with</a:t>
            </a:r>
          </a:p>
          <a:p>
            <a:pPr eaLnBrk="1" hangingPunct="1">
              <a:defRPr/>
            </a:pPr>
            <a:r>
              <a:rPr lang="en-US" sz="2800" b="1" dirty="0">
                <a:solidFill>
                  <a:schemeClr val="accent3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&gt;99% </a:t>
            </a:r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162468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Number Placeholder 1">
            <a:extLst>
              <a:ext uri="{FF2B5EF4-FFF2-40B4-BE49-F238E27FC236}">
                <a16:creationId xmlns:a16="http://schemas.microsoft.com/office/drawing/2014/main" id="{6A631DFF-62D7-467F-6E8C-64D8A5BC5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FE42466-EF34-D54A-AAAA-3FCF86ECFCF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43010" name="Picture 2">
            <a:extLst>
              <a:ext uri="{FF2B5EF4-FFF2-40B4-BE49-F238E27FC236}">
                <a16:creationId xmlns:a16="http://schemas.microsoft.com/office/drawing/2014/main" id="{89E74F08-E2AF-1179-8AEA-6E71519EA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243" y="746163"/>
            <a:ext cx="2641040" cy="2313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1" name="Picture 3">
            <a:extLst>
              <a:ext uri="{FF2B5EF4-FFF2-40B4-BE49-F238E27FC236}">
                <a16:creationId xmlns:a16="http://schemas.microsoft.com/office/drawing/2014/main" id="{379001CF-7E8D-800E-113D-99D801329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243" y="2783161"/>
            <a:ext cx="2641040" cy="2313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2" name="Title 4">
            <a:extLst>
              <a:ext uri="{FF2B5EF4-FFF2-40B4-BE49-F238E27FC236}">
                <a16:creationId xmlns:a16="http://schemas.microsoft.com/office/drawing/2014/main" id="{63B7C72E-08F2-8E44-3112-E449B60B586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Less biases (e.g., GC content)</a:t>
            </a:r>
          </a:p>
        </p:txBody>
      </p:sp>
      <p:pic>
        <p:nvPicPr>
          <p:cNvPr id="43013" name="Picture 5">
            <a:extLst>
              <a:ext uri="{FF2B5EF4-FFF2-40B4-BE49-F238E27FC236}">
                <a16:creationId xmlns:a16="http://schemas.microsoft.com/office/drawing/2014/main" id="{D946A3E4-D872-10C8-01FE-7CB6684B7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722" y="1741013"/>
            <a:ext cx="2789821" cy="2789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4" name="TextBox 6">
            <a:extLst>
              <a:ext uri="{FF2B5EF4-FFF2-40B4-BE49-F238E27FC236}">
                <a16:creationId xmlns:a16="http://schemas.microsoft.com/office/drawing/2014/main" id="{61B63E84-AFB0-4ADC-80FB-46E17508BE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028" y="4617950"/>
            <a:ext cx="29813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dirty="0">
                <a:latin typeface="Arial" panose="020B0604020202020204" pitchFamily="34" charset="0"/>
              </a:rPr>
              <a:t>Peng </a:t>
            </a:r>
            <a:r>
              <a:rPr lang="en-US" altLang="en-US" sz="1200" i="1" dirty="0">
                <a:latin typeface="Arial" panose="020B0604020202020204" pitchFamily="34" charset="0"/>
              </a:rPr>
              <a:t>et al</a:t>
            </a:r>
            <a:r>
              <a:rPr lang="en-US" altLang="en-US" sz="1200" dirty="0">
                <a:latin typeface="Arial" panose="020B0604020202020204" pitchFamily="34" charset="0"/>
              </a:rPr>
              <a:t>., BMC Genomics, 2016, 17:21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6CD997-30C7-22E5-9179-8B664ED827CE}"/>
              </a:ext>
            </a:extLst>
          </p:cNvPr>
          <p:cNvSpPr txBox="1"/>
          <p:nvPr/>
        </p:nvSpPr>
        <p:spPr>
          <a:xfrm>
            <a:off x="3075604" y="2094458"/>
            <a:ext cx="101822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pacbio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  <a:latin typeface="+mn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A03CB4-3BC6-BA4F-29B4-8B4A662B61FF}"/>
              </a:ext>
            </a:extLst>
          </p:cNvPr>
          <p:cNvSpPr txBox="1"/>
          <p:nvPr/>
        </p:nvSpPr>
        <p:spPr>
          <a:xfrm>
            <a:off x="1555525" y="2879886"/>
            <a:ext cx="118974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Illumina</a:t>
            </a:r>
          </a:p>
        </p:txBody>
      </p:sp>
      <p:sp>
        <p:nvSpPr>
          <p:cNvPr id="43017" name="TextBox 3">
            <a:extLst>
              <a:ext uri="{FF2B5EF4-FFF2-40B4-BE49-F238E27FC236}">
                <a16:creationId xmlns:a16="http://schemas.microsoft.com/office/drawing/2014/main" id="{DC345303-A0FA-B6E3-7775-9365C80948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3241" y="910750"/>
            <a:ext cx="267811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Coverage map (depth per region)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Number Placeholder 1">
            <a:extLst>
              <a:ext uri="{FF2B5EF4-FFF2-40B4-BE49-F238E27FC236}">
                <a16:creationId xmlns:a16="http://schemas.microsoft.com/office/drawing/2014/main" id="{44FC189C-7024-B4F3-4BEA-8CA1772F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7B59D16-711F-854D-9E38-08AB38265A54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44034" name="Picture 2" descr="PacBio_progress2014.png">
            <a:extLst>
              <a:ext uri="{FF2B5EF4-FFF2-40B4-BE49-F238E27FC236}">
                <a16:creationId xmlns:a16="http://schemas.microsoft.com/office/drawing/2014/main" id="{9CAE1985-E79B-099E-EB0A-C8F22FEC2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" y="812960"/>
            <a:ext cx="7653339" cy="3106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5" name="TextBox 3">
            <a:extLst>
              <a:ext uri="{FF2B5EF4-FFF2-40B4-BE49-F238E27FC236}">
                <a16:creationId xmlns:a16="http://schemas.microsoft.com/office/drawing/2014/main" id="{5153F662-753F-C6BD-8A39-A021D9D2EB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3921858"/>
            <a:ext cx="83502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latin typeface="Arial" panose="020B0604020202020204" pitchFamily="34" charset="0"/>
              </a:rPr>
              <a:t>PacBio has solved </a:t>
            </a:r>
            <a:r>
              <a:rPr lang="en-US" altLang="en-US" i="1" dirty="0">
                <a:latin typeface="Arial" panose="020B0604020202020204" pitchFamily="34" charset="0"/>
              </a:rPr>
              <a:t>de novo </a:t>
            </a:r>
            <a:r>
              <a:rPr lang="en-US" altLang="en-US" dirty="0">
                <a:latin typeface="Arial" panose="020B0604020202020204" pitchFamily="34" charset="0"/>
              </a:rPr>
              <a:t>assemblies of most bacterial genomes and it will solve assemblies of small “simple” genomes (e.g., &lt;500 </a:t>
            </a:r>
            <a:r>
              <a:rPr lang="en-US" altLang="en-US" dirty="0" err="1">
                <a:latin typeface="Arial" panose="020B0604020202020204" pitchFamily="34" charset="0"/>
              </a:rPr>
              <a:t>Mbp</a:t>
            </a:r>
            <a:r>
              <a:rPr lang="en-US" altLang="en-US" dirty="0">
                <a:latin typeface="Arial" panose="020B0604020202020204" pitchFamily="34" charset="0"/>
              </a:rPr>
              <a:t>) with increasing read length and improved sequencing quality.</a:t>
            </a:r>
          </a:p>
        </p:txBody>
      </p:sp>
      <p:sp>
        <p:nvSpPr>
          <p:cNvPr id="44036" name="Title 4">
            <a:extLst>
              <a:ext uri="{FF2B5EF4-FFF2-40B4-BE49-F238E27FC236}">
                <a16:creationId xmlns:a16="http://schemas.microsoft.com/office/drawing/2014/main" id="{F12BC1A2-0989-B097-7DE6-86B3E9BFF4C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Early-generation PacBio for genome assembly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AD12953B-C639-C2F2-181A-37308C6D1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550" y="748904"/>
            <a:ext cx="1820303" cy="24599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:a16="http://schemas.microsoft.com/office/drawing/2014/main" id="{CC23325F-7E16-16A3-3195-22DA7AEC7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98" y="124295"/>
            <a:ext cx="8229600" cy="7366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The sequencing technology is key for a wide range of biological researches </a:t>
            </a:r>
          </a:p>
        </p:txBody>
      </p:sp>
      <p:sp>
        <p:nvSpPr>
          <p:cNvPr id="17410" name="Slide Number Placeholder 3">
            <a:extLst>
              <a:ext uri="{FF2B5EF4-FFF2-40B4-BE49-F238E27FC236}">
                <a16:creationId xmlns:a16="http://schemas.microsoft.com/office/drawing/2014/main" id="{520AAC48-D7D2-49D6-5FBE-29AE64EFE0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AD61B71-CCEE-B045-927A-03DB9FCDD599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17411" name="Picture 8">
            <a:extLst>
              <a:ext uri="{FF2B5EF4-FFF2-40B4-BE49-F238E27FC236}">
                <a16:creationId xmlns:a16="http://schemas.microsoft.com/office/drawing/2014/main" id="{68EADE2E-2581-9A5D-1060-CC405948C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2410" y="1022869"/>
            <a:ext cx="2293145" cy="2050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Picture 9" descr="Screenshot 2016-04-06 01.09.00.png">
            <a:extLst>
              <a:ext uri="{FF2B5EF4-FFF2-40B4-BE49-F238E27FC236}">
                <a16:creationId xmlns:a16="http://schemas.microsoft.com/office/drawing/2014/main" id="{3CC0DEDB-A502-D0BB-413E-E552C58C9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474" y="1022869"/>
            <a:ext cx="4139852" cy="1451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3" name="Picture 10" descr="Screenshot 2019-01-23 13.01.45.png">
            <a:extLst>
              <a:ext uri="{FF2B5EF4-FFF2-40B4-BE49-F238E27FC236}">
                <a16:creationId xmlns:a16="http://schemas.microsoft.com/office/drawing/2014/main" id="{14D09E1B-6A9A-6105-BACD-1AB574EFF8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9252" y="3379498"/>
            <a:ext cx="2615222" cy="1324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4" name="Picture 12" descr="A cover of a book&#10;&#10;Description automatically generated with low confidence">
            <a:extLst>
              <a:ext uri="{FF2B5EF4-FFF2-40B4-BE49-F238E27FC236}">
                <a16:creationId xmlns:a16="http://schemas.microsoft.com/office/drawing/2014/main" id="{90F1126C-50BF-DA66-AFD3-69296D30D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27" y="833630"/>
            <a:ext cx="1626947" cy="2082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5" name="Picture 16">
            <a:extLst>
              <a:ext uri="{FF2B5EF4-FFF2-40B4-BE49-F238E27FC236}">
                <a16:creationId xmlns:a16="http://schemas.microsoft.com/office/drawing/2014/main" id="{6C1DF5DB-1853-B839-F808-E9DB50B1D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452" y="3000576"/>
            <a:ext cx="1636388" cy="2082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Fig. 1">
            <a:extLst>
              <a:ext uri="{FF2B5EF4-FFF2-40B4-BE49-F238E27FC236}">
                <a16:creationId xmlns:a16="http://schemas.microsoft.com/office/drawing/2014/main" id="{69E289CA-3403-13B8-AE6A-ED2B75E0D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289" y="2636151"/>
            <a:ext cx="3041154" cy="238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Number Placeholder 1">
            <a:extLst>
              <a:ext uri="{FF2B5EF4-FFF2-40B4-BE49-F238E27FC236}">
                <a16:creationId xmlns:a16="http://schemas.microsoft.com/office/drawing/2014/main" id="{F1433B32-64B9-48B9-48FB-B699C53E7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5159645-CB27-0748-9451-4AF4F5E34C51}" type="slidenum">
              <a:rPr lang="en-US" altLang="zh-CN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zh-CN" sz="1200">
              <a:solidFill>
                <a:srgbClr val="898989"/>
              </a:solidFill>
            </a:endParaRPr>
          </a:p>
        </p:txBody>
      </p:sp>
      <p:sp>
        <p:nvSpPr>
          <p:cNvPr id="46082" name="Title 9">
            <a:extLst>
              <a:ext uri="{FF2B5EF4-FFF2-40B4-BE49-F238E27FC236}">
                <a16:creationId xmlns:a16="http://schemas.microsoft.com/office/drawing/2014/main" id="{9C73BF58-9315-C544-5C79-4B1D4434502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6963" y="102393"/>
            <a:ext cx="8229600" cy="840952"/>
          </a:xfrm>
        </p:spPr>
        <p:txBody>
          <a:bodyPr/>
          <a:lstStyle/>
          <a:p>
            <a:pPr eaLnBrk="1" hangingPunct="1"/>
            <a:r>
              <a:rPr lang="en-US" altLang="en-US" b="1" dirty="0">
                <a:ea typeface="ＭＳ Ｐゴシック" panose="020B0600070205080204" pitchFamily="34" charset="-128"/>
              </a:rPr>
              <a:t>Oxford Nanopore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sz="1800" dirty="0">
                <a:ea typeface="ＭＳ Ｐゴシック" panose="020B0600070205080204" pitchFamily="34" charset="-128"/>
                <a:hlinkClick r:id="rId3"/>
              </a:rPr>
              <a:t>A promising technology</a:t>
            </a:r>
            <a:endParaRPr lang="en-US" altLang="en-US" sz="1800" dirty="0">
              <a:ea typeface="ＭＳ Ｐゴシック" panose="020B0600070205080204" pitchFamily="34" charset="-128"/>
            </a:endParaRPr>
          </a:p>
        </p:txBody>
      </p:sp>
      <p:sp>
        <p:nvSpPr>
          <p:cNvPr id="2" name="Rectangle 8">
            <a:extLst>
              <a:ext uri="{FF2B5EF4-FFF2-40B4-BE49-F238E27FC236}">
                <a16:creationId xmlns:a16="http://schemas.microsoft.com/office/drawing/2014/main" id="{B19D12D4-314E-ECC6-EE34-B7CB37F1B0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7413" y="3342735"/>
            <a:ext cx="4629150" cy="157003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marL="285750" indent="-285750" eaLnBrk="1" hangingPunct="1">
              <a:buFont typeface="Arial"/>
              <a:buChar char="•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Single molecular sequencing</a:t>
            </a:r>
          </a:p>
          <a:p>
            <a:pPr marL="285750" indent="-285750" eaLnBrk="1" hangingPunct="1">
              <a:buFont typeface="Arial"/>
              <a:buChar char="•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No amplifications</a:t>
            </a:r>
          </a:p>
          <a:p>
            <a:pPr marL="285750" indent="-285750" eaLnBrk="1" hangingPunct="1">
              <a:buFont typeface="Arial"/>
              <a:buChar char="•"/>
              <a:defRPr/>
            </a:pPr>
            <a:r>
              <a:rPr lang="en-US" b="1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Long reads (typically 10-200kb)</a:t>
            </a:r>
          </a:p>
          <a:p>
            <a:pPr marL="285750" indent="-285750" eaLnBrk="1" hangingPunct="1">
              <a:buFont typeface="Arial"/>
              <a:buChar char="•"/>
              <a:defRPr/>
            </a:pPr>
            <a:r>
              <a:rPr lang="en-US" b="1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Error rate is high (~1-10%)</a:t>
            </a:r>
          </a:p>
        </p:txBody>
      </p:sp>
      <p:sp>
        <p:nvSpPr>
          <p:cNvPr id="30726" name="Rectangle 10">
            <a:extLst>
              <a:ext uri="{FF2B5EF4-FFF2-40B4-BE49-F238E27FC236}">
                <a16:creationId xmlns:a16="http://schemas.microsoft.com/office/drawing/2014/main" id="{82C4CDBC-33A6-8235-0E42-7FABB6B248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04" y="3505857"/>
            <a:ext cx="3495675" cy="1323439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2000" dirty="0">
                <a:latin typeface="+mn-lt"/>
                <a:ea typeface="ＭＳ Ｐゴシック" charset="0"/>
                <a:cs typeface="ＭＳ Ｐゴシック" charset="0"/>
              </a:rPr>
              <a:t>As each </a:t>
            </a:r>
            <a:r>
              <a:rPr lang="en-US" sz="2000" dirty="0" err="1">
                <a:latin typeface="+mn-lt"/>
                <a:ea typeface="ＭＳ Ｐゴシック" charset="0"/>
                <a:cs typeface="ＭＳ Ｐゴシック" charset="0"/>
              </a:rPr>
              <a:t>nucleobase</a:t>
            </a:r>
            <a:r>
              <a:rPr lang="en-US" sz="2000" dirty="0">
                <a:latin typeface="+mn-lt"/>
                <a:ea typeface="ＭＳ Ｐゴシック" charset="0"/>
                <a:cs typeface="ＭＳ Ｐゴシック" charset="0"/>
              </a:rPr>
              <a:t> passes through the pore the current is affected and this change allows sequence to be read out.</a:t>
            </a:r>
          </a:p>
        </p:txBody>
      </p:sp>
      <p:pic>
        <p:nvPicPr>
          <p:cNvPr id="46085" name="Picture 3">
            <a:extLst>
              <a:ext uri="{FF2B5EF4-FFF2-40B4-BE49-F238E27FC236}">
                <a16:creationId xmlns:a16="http://schemas.microsoft.com/office/drawing/2014/main" id="{4103CD69-599D-9FF1-CC15-5AE4EF12E7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363" y="1268098"/>
            <a:ext cx="2846842" cy="1910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6" name="Picture 2" descr="Screenshot 2019-01-29 23.00.25.png">
            <a:extLst>
              <a:ext uri="{FF2B5EF4-FFF2-40B4-BE49-F238E27FC236}">
                <a16:creationId xmlns:a16="http://schemas.microsoft.com/office/drawing/2014/main" id="{47871AE2-45A2-FF38-D400-31D40045F7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04" y="1051156"/>
            <a:ext cx="4081754" cy="2465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Number Placeholder 1">
            <a:extLst>
              <a:ext uri="{FF2B5EF4-FFF2-40B4-BE49-F238E27FC236}">
                <a16:creationId xmlns:a16="http://schemas.microsoft.com/office/drawing/2014/main" id="{F8A50E6D-6391-059A-7906-181394685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38234E9-A288-CF4B-A104-D8BEB90E4FAC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ECAF2D-5FC6-B15A-1139-E065BB0455B1}"/>
              </a:ext>
            </a:extLst>
          </p:cNvPr>
          <p:cNvSpPr/>
          <p:nvPr/>
        </p:nvSpPr>
        <p:spPr>
          <a:xfrm>
            <a:off x="196720" y="769663"/>
            <a:ext cx="5818414" cy="26781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b="1" dirty="0" err="1">
                <a:latin typeface="+mn-lt"/>
                <a:ea typeface="ＭＳ Ｐゴシック" charset="0"/>
                <a:cs typeface="ＭＳ Ｐゴシック" charset="0"/>
              </a:rPr>
              <a:t>MinION</a:t>
            </a:r>
            <a:endParaRPr lang="en-US" dirty="0">
              <a:latin typeface="+mn-lt"/>
              <a:ea typeface="ＭＳ Ｐゴシック" charset="0"/>
              <a:cs typeface="ＭＳ Ｐゴシック" charset="0"/>
            </a:endParaRP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USB disposable sequencer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~10Gb in about two days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endParaRPr lang="en-US" b="1" dirty="0">
              <a:latin typeface="+mn-lt"/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r>
              <a:rPr lang="en-US" b="1" dirty="0" err="1">
                <a:latin typeface="+mn-lt"/>
                <a:ea typeface="ＭＳ Ｐゴシック" charset="0"/>
                <a:cs typeface="ＭＳ Ｐゴシック" charset="0"/>
              </a:rPr>
              <a:t>PromethlON</a:t>
            </a:r>
            <a:endParaRPr lang="en-US" dirty="0">
              <a:latin typeface="+mn-lt"/>
              <a:ea typeface="ＭＳ Ｐゴシック" charset="0"/>
              <a:cs typeface="ＭＳ Ｐゴシック" charset="0"/>
            </a:endParaRP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High-throughput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lower cost (&lt;$1000 per human genome)</a:t>
            </a:r>
          </a:p>
        </p:txBody>
      </p:sp>
      <p:pic>
        <p:nvPicPr>
          <p:cNvPr id="48131" name="Picture 3" descr="Screenshot 2019-01-29 21.34.57.png">
            <a:extLst>
              <a:ext uri="{FF2B5EF4-FFF2-40B4-BE49-F238E27FC236}">
                <a16:creationId xmlns:a16="http://schemas.microsoft.com/office/drawing/2014/main" id="{64D99DF8-B864-7EC5-080D-58B254449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720" y="3469327"/>
            <a:ext cx="6807459" cy="15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2" name="Title 4">
            <a:extLst>
              <a:ext uri="{FF2B5EF4-FFF2-40B4-BE49-F238E27FC236}">
                <a16:creationId xmlns:a16="http://schemas.microsoft.com/office/drawing/2014/main" id="{D5993846-340C-AF80-A94E-849AAD62C97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7632" y="24211"/>
            <a:ext cx="5078413" cy="7239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Nanopore devices</a:t>
            </a:r>
          </a:p>
        </p:txBody>
      </p:sp>
      <p:pic>
        <p:nvPicPr>
          <p:cNvPr id="6" name="Picture 5" descr="Screenshot 2019-01-29 22.49.15.png">
            <a:extLst>
              <a:ext uri="{FF2B5EF4-FFF2-40B4-BE49-F238E27FC236}">
                <a16:creationId xmlns:a16="http://schemas.microsoft.com/office/drawing/2014/main" id="{816E0967-AFEA-AC9B-AD50-3B045C279C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151" y="712057"/>
            <a:ext cx="2065046" cy="1396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DED193-D4FE-F66E-C4E8-FB2CFB6CE0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4018" y="2168893"/>
            <a:ext cx="253206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portable device: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 err="1">
                <a:latin typeface="+mn-lt"/>
              </a:rPr>
              <a:t>MinION</a:t>
            </a:r>
            <a:r>
              <a:rPr lang="en-US" altLang="en-US" sz="2400" dirty="0">
                <a:latin typeface="+mn-lt"/>
              </a:rPr>
              <a:t> Mk1C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Number Placeholder 1">
            <a:extLst>
              <a:ext uri="{FF2B5EF4-FFF2-40B4-BE49-F238E27FC236}">
                <a16:creationId xmlns:a16="http://schemas.microsoft.com/office/drawing/2014/main" id="{5150DE63-D92F-E322-1AB6-AEF1AFBC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E55B184-E8AD-2949-AC79-AB1D6F3E939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49154" name="Title 1">
            <a:extLst>
              <a:ext uri="{FF2B5EF4-FFF2-40B4-BE49-F238E27FC236}">
                <a16:creationId xmlns:a16="http://schemas.microsoft.com/office/drawing/2014/main" id="{91F413EA-3B0A-3ED3-60CD-F697515AC58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485106" y="213567"/>
            <a:ext cx="6408737" cy="7239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Applications of Nanopore sequencing</a:t>
            </a:r>
          </a:p>
        </p:txBody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503AF0DD-5EC4-2062-7525-2DF955869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500" y="988236"/>
            <a:ext cx="7153275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1. Genomic DNA sequencing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2. RNA sequencing (direct RNA or cDNA)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3. DNA methylation and other modifications</a:t>
            </a:r>
          </a:p>
        </p:txBody>
      </p:sp>
      <p:pic>
        <p:nvPicPr>
          <p:cNvPr id="49156" name="Picture 6">
            <a:extLst>
              <a:ext uri="{FF2B5EF4-FFF2-40B4-BE49-F238E27FC236}">
                <a16:creationId xmlns:a16="http://schemas.microsoft.com/office/drawing/2014/main" id="{96D32097-D8AF-9163-9643-1DAA4F3C8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208" y="2594701"/>
            <a:ext cx="4656654" cy="2446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7" name="TextBox 8">
            <a:extLst>
              <a:ext uri="{FF2B5EF4-FFF2-40B4-BE49-F238E27FC236}">
                <a16:creationId xmlns:a16="http://schemas.microsoft.com/office/drawing/2014/main" id="{EF9F3EC8-11C2-6763-1ADF-DB08DEE01A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4746" y="4253316"/>
            <a:ext cx="26812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dirty="0">
                <a:latin typeface="Arial" panose="020B0604020202020204" pitchFamily="34" charset="0"/>
              </a:rPr>
              <a:t>Nature Methods, 2017, 14:347–348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Number Placeholder 1">
            <a:extLst>
              <a:ext uri="{FF2B5EF4-FFF2-40B4-BE49-F238E27FC236}">
                <a16:creationId xmlns:a16="http://schemas.microsoft.com/office/drawing/2014/main" id="{B87404D0-33D2-9936-2992-5246C60DF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EF0D3A5-4C15-924A-BC78-45B840B7D0B6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0179" name="Title 4">
            <a:extLst>
              <a:ext uri="{FF2B5EF4-FFF2-40B4-BE49-F238E27FC236}">
                <a16:creationId xmlns:a16="http://schemas.microsoft.com/office/drawing/2014/main" id="{64B74A62-FC8F-DD60-8629-91B2F455AD1F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Nanopore library preparation</a:t>
            </a:r>
          </a:p>
        </p:txBody>
      </p:sp>
      <p:sp>
        <p:nvSpPr>
          <p:cNvPr id="50180" name="TextBox 7">
            <a:extLst>
              <a:ext uri="{FF2B5EF4-FFF2-40B4-BE49-F238E27FC236}">
                <a16:creationId xmlns:a16="http://schemas.microsoft.com/office/drawing/2014/main" id="{60525519-7E48-9E3B-0A82-C944DF3214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6589" y="5611813"/>
            <a:ext cx="100488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nanopore.com</a:t>
            </a: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0147A203-D8DA-1F66-889D-BD0AB0FC1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359" y="748904"/>
            <a:ext cx="6102220" cy="421856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Number Placeholder 1">
            <a:extLst>
              <a:ext uri="{FF2B5EF4-FFF2-40B4-BE49-F238E27FC236}">
                <a16:creationId xmlns:a16="http://schemas.microsoft.com/office/drawing/2014/main" id="{41F45208-3B89-3B9A-6B13-853D58426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CB0265C-E773-884F-BB0E-6B36EBF36ECC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1202" name="Title 2">
            <a:extLst>
              <a:ext uri="{FF2B5EF4-FFF2-40B4-BE49-F238E27FC236}">
                <a16:creationId xmlns:a16="http://schemas.microsoft.com/office/drawing/2014/main" id="{52E2BC2A-3A70-2064-13D3-3D90257FF03A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COMMON</a:t>
            </a:r>
            <a:r>
              <a:rPr lang="en-US" altLang="en-US" dirty="0">
                <a:ea typeface="ＭＳ Ｐゴシック" panose="020B0600070205080204" pitchFamily="34" charset="-128"/>
              </a:rPr>
              <a:t> in all NGS platforms</a:t>
            </a:r>
          </a:p>
        </p:txBody>
      </p:sp>
      <p:sp>
        <p:nvSpPr>
          <p:cNvPr id="51203" name="TextBox 3">
            <a:extLst>
              <a:ext uri="{FF2B5EF4-FFF2-40B4-BE49-F238E27FC236}">
                <a16:creationId xmlns:a16="http://schemas.microsoft.com/office/drawing/2014/main" id="{2E9AE132-463E-7084-7CB3-4060C29D4B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5476" y="1168887"/>
            <a:ext cx="445611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Adaptor is required for library preparation</a:t>
            </a:r>
          </a:p>
        </p:txBody>
      </p:sp>
      <p:sp>
        <p:nvSpPr>
          <p:cNvPr id="51204" name="TextBox 3">
            <a:extLst>
              <a:ext uri="{FF2B5EF4-FFF2-40B4-BE49-F238E27FC236}">
                <a16:creationId xmlns:a16="http://schemas.microsoft.com/office/drawing/2014/main" id="{6EA27894-7469-272D-7A63-6B73CB2EE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415" y="341312"/>
            <a:ext cx="18240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RNA/DNA</a:t>
            </a:r>
          </a:p>
        </p:txBody>
      </p:sp>
      <p:sp>
        <p:nvSpPr>
          <p:cNvPr id="51205" name="TextBox 4">
            <a:extLst>
              <a:ext uri="{FF2B5EF4-FFF2-40B4-BE49-F238E27FC236}">
                <a16:creationId xmlns:a16="http://schemas.microsoft.com/office/drawing/2014/main" id="{CEB57FFC-780C-650C-BAC1-92F3771717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202" y="1646237"/>
            <a:ext cx="2176463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DNA Library</a:t>
            </a:r>
          </a:p>
        </p:txBody>
      </p:sp>
      <p:sp>
        <p:nvSpPr>
          <p:cNvPr id="51206" name="TextBox 5">
            <a:extLst>
              <a:ext uri="{FF2B5EF4-FFF2-40B4-BE49-F238E27FC236}">
                <a16:creationId xmlns:a16="http://schemas.microsoft.com/office/drawing/2014/main" id="{494B146A-543E-41BF-0A5E-09A0CAA6BC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715" y="2944812"/>
            <a:ext cx="2105025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Sequencing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34614-169A-0A3E-3283-BC875636C04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95226" y="906463"/>
            <a:ext cx="0" cy="73977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1208" name="TextBox 11">
            <a:extLst>
              <a:ext uri="{FF2B5EF4-FFF2-40B4-BE49-F238E27FC236}">
                <a16:creationId xmlns:a16="http://schemas.microsoft.com/office/drawing/2014/main" id="{00632CA6-E195-C893-927E-55D5AC22D3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327" y="-28574"/>
            <a:ext cx="6842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Input</a:t>
            </a:r>
          </a:p>
        </p:txBody>
      </p:sp>
      <p:sp>
        <p:nvSpPr>
          <p:cNvPr id="51209" name="TextBox 14">
            <a:extLst>
              <a:ext uri="{FF2B5EF4-FFF2-40B4-BE49-F238E27FC236}">
                <a16:creationId xmlns:a16="http://schemas.microsoft.com/office/drawing/2014/main" id="{429E96DF-A767-3486-B63D-A42AC7AB59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58" y="4249737"/>
            <a:ext cx="1724489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Data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8A5E000-83C4-EBDC-A9F4-BAB784B0F80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95226" y="2230438"/>
            <a:ext cx="0" cy="70802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1211" name="TextBox 11">
            <a:extLst>
              <a:ext uri="{FF2B5EF4-FFF2-40B4-BE49-F238E27FC236}">
                <a16:creationId xmlns:a16="http://schemas.microsoft.com/office/drawing/2014/main" id="{E98992E1-1D97-849F-B124-8A29E2A3F1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601" y="4775200"/>
            <a:ext cx="8572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Output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3438AD5-010E-BCD3-5117-C9B64554BF1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95226" y="3529013"/>
            <a:ext cx="0" cy="70802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1213" name="Rectangle 21">
            <a:extLst>
              <a:ext uri="{FF2B5EF4-FFF2-40B4-BE49-F238E27FC236}">
                <a16:creationId xmlns:a16="http://schemas.microsoft.com/office/drawing/2014/main" id="{3495A3D2-42E7-5E28-5299-372647E188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5476" y="2278549"/>
            <a:ext cx="4456112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Thousands to hundreds of millions of fragments are sequenced in parallel</a:t>
            </a:r>
          </a:p>
        </p:txBody>
      </p:sp>
      <p:sp>
        <p:nvSpPr>
          <p:cNvPr id="51214" name="Rectangle 23">
            <a:extLst>
              <a:ext uri="{FF2B5EF4-FFF2-40B4-BE49-F238E27FC236}">
                <a16:creationId xmlns:a16="http://schemas.microsoft.com/office/drawing/2014/main" id="{A0A2A2D9-6D3F-0413-68CD-5EBEDB5E07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5476" y="3791437"/>
            <a:ext cx="4572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Standard data (e.g., FASTQ) are output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entagon 8">
            <a:extLst>
              <a:ext uri="{FF2B5EF4-FFF2-40B4-BE49-F238E27FC236}">
                <a16:creationId xmlns:a16="http://schemas.microsoft.com/office/drawing/2014/main" id="{A9A61D81-CD65-3C95-D434-DFBF052554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3019" y="3226262"/>
            <a:ext cx="1211263" cy="641350"/>
          </a:xfrm>
          <a:prstGeom prst="homePlate">
            <a:avLst>
              <a:gd name="adj" fmla="val 50003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Sanger</a:t>
            </a:r>
          </a:p>
        </p:txBody>
      </p:sp>
      <p:sp>
        <p:nvSpPr>
          <p:cNvPr id="51201" name="Slide Number Placeholder 1">
            <a:extLst>
              <a:ext uri="{FF2B5EF4-FFF2-40B4-BE49-F238E27FC236}">
                <a16:creationId xmlns:a16="http://schemas.microsoft.com/office/drawing/2014/main" id="{3862E3FE-F1B3-C912-D4D8-1459F79B1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3B01FB3-7FD2-694B-B451-83365283EA95}" type="slidenum">
              <a:rPr lang="en-US" altLang="zh-CN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zh-CN" sz="1200">
              <a:solidFill>
                <a:srgbClr val="898989"/>
              </a:solidFill>
            </a:endParaRPr>
          </a:p>
        </p:txBody>
      </p:sp>
      <p:sp>
        <p:nvSpPr>
          <p:cNvPr id="30722" name="Title 3">
            <a:extLst>
              <a:ext uri="{FF2B5EF4-FFF2-40B4-BE49-F238E27FC236}">
                <a16:creationId xmlns:a16="http://schemas.microsoft.com/office/drawing/2014/main" id="{DA2A070F-E32F-CDB9-0407-B2F40E5DD79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11399"/>
            <a:ext cx="82296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latin typeface="+mn-lt"/>
                <a:ea typeface="ＭＳ Ｐゴシック" charset="0"/>
                <a:cs typeface="Cambria" charset="0"/>
              </a:rPr>
              <a:t>Sequence errors and read lengths</a:t>
            </a:r>
          </a:p>
        </p:txBody>
      </p:sp>
      <p:sp>
        <p:nvSpPr>
          <p:cNvPr id="7" name="Pentagon 6">
            <a:extLst>
              <a:ext uri="{FF2B5EF4-FFF2-40B4-BE49-F238E27FC236}">
                <a16:creationId xmlns:a16="http://schemas.microsoft.com/office/drawing/2014/main" id="{8FC68B9E-0C30-DDBB-97FF-915A6646DB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7719" y="3750030"/>
            <a:ext cx="1712912" cy="641350"/>
          </a:xfrm>
          <a:prstGeom prst="homePlate">
            <a:avLst>
              <a:gd name="adj" fmla="val 50003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1800" dirty="0" err="1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Illumina</a:t>
            </a:r>
            <a:endParaRPr lang="en-US" sz="1800" dirty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algn="ctr" eaLnBrk="1" hangingPunct="1">
              <a:defRPr/>
            </a:pPr>
            <a:r>
              <a:rPr lang="en-US" sz="18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(substitution)</a:t>
            </a:r>
          </a:p>
        </p:txBody>
      </p:sp>
      <p:sp>
        <p:nvSpPr>
          <p:cNvPr id="8" name="Pentagon 7">
            <a:extLst>
              <a:ext uri="{FF2B5EF4-FFF2-40B4-BE49-F238E27FC236}">
                <a16:creationId xmlns:a16="http://schemas.microsoft.com/office/drawing/2014/main" id="{C4539AC7-5FE4-5E0D-5BB1-679FCB916E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00737" y="686940"/>
            <a:ext cx="1304925" cy="641350"/>
          </a:xfrm>
          <a:prstGeom prst="homePlate">
            <a:avLst>
              <a:gd name="adj" fmla="val 50000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 err="1">
                <a:solidFill>
                  <a:schemeClr val="lt1"/>
                </a:solidFill>
                <a:latin typeface="+mn-lt"/>
                <a:ea typeface="+mn-ea"/>
              </a:rPr>
              <a:t>Nanopore</a:t>
            </a:r>
            <a:endParaRPr lang="en-US" sz="1800" dirty="0">
              <a:solidFill>
                <a:schemeClr val="lt1"/>
              </a:solidFill>
              <a:latin typeface="+mn-lt"/>
              <a:ea typeface="+mn-ea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(</a:t>
            </a:r>
            <a:r>
              <a:rPr lang="en-US" sz="1800" dirty="0" err="1">
                <a:solidFill>
                  <a:schemeClr val="lt1"/>
                </a:solidFill>
                <a:latin typeface="+mn-lt"/>
                <a:ea typeface="+mn-ea"/>
              </a:rPr>
              <a:t>InDel</a:t>
            </a: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95AE51-75F3-2B0E-F54A-1ED8428AF64B}"/>
              </a:ext>
            </a:extLst>
          </p:cNvPr>
          <p:cNvSpPr txBox="1"/>
          <p:nvPr/>
        </p:nvSpPr>
        <p:spPr>
          <a:xfrm>
            <a:off x="1015187" y="4502798"/>
            <a:ext cx="88517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  <a:ea typeface="ＭＳ Ｐゴシック" charset="-128"/>
                <a:cs typeface="ＭＳ Ｐゴシック" charset="-128"/>
              </a:rPr>
              <a:t>LOW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924172-1715-B8E4-02E4-02043299599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627962" y="4476781"/>
            <a:ext cx="6370638" cy="0"/>
          </a:xfrm>
          <a:prstGeom prst="straightConnector1">
            <a:avLst/>
          </a:prstGeom>
          <a:noFill/>
          <a:ln w="38100">
            <a:solidFill>
              <a:srgbClr val="7F7F7F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0C81B12-0366-82BA-FC14-E35D4179AEC7}"/>
              </a:ext>
            </a:extLst>
          </p:cNvPr>
          <p:cNvSpPr txBox="1"/>
          <p:nvPr/>
        </p:nvSpPr>
        <p:spPr>
          <a:xfrm>
            <a:off x="7342962" y="4502798"/>
            <a:ext cx="95410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  <a:ea typeface="ＭＳ Ｐゴシック" charset="-128"/>
                <a:cs typeface="ＭＳ Ｐゴシック" charset="-128"/>
              </a:rPr>
              <a:t>HIGH</a:t>
            </a:r>
          </a:p>
        </p:txBody>
      </p:sp>
      <p:sp>
        <p:nvSpPr>
          <p:cNvPr id="51212" name="TextBox 15">
            <a:extLst>
              <a:ext uri="{FF2B5EF4-FFF2-40B4-BE49-F238E27FC236}">
                <a16:creationId xmlns:a16="http://schemas.microsoft.com/office/drawing/2014/main" id="{76574CB7-A596-C82F-1FBB-6556662B76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0725" y="4613219"/>
            <a:ext cx="298511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>
                <a:latin typeface="Helvetica" pitchFamily="2" charset="0"/>
              </a:rPr>
              <a:t>Sequencing Error</a:t>
            </a:r>
          </a:p>
        </p:txBody>
      </p:sp>
      <p:sp>
        <p:nvSpPr>
          <p:cNvPr id="15" name="Pentagon 14">
            <a:extLst>
              <a:ext uri="{FF2B5EF4-FFF2-40B4-BE49-F238E27FC236}">
                <a16:creationId xmlns:a16="http://schemas.microsoft.com/office/drawing/2014/main" id="{5BC693DE-1CDC-B7D9-801B-64A8835A92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27824" y="2119890"/>
            <a:ext cx="1392702" cy="642938"/>
          </a:xfrm>
          <a:prstGeom prst="homePlate">
            <a:avLst>
              <a:gd name="adj" fmla="val 49998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PacBio-HiFi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F701B63D-F551-D9F5-07B8-04738022E835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641410" y="538939"/>
            <a:ext cx="0" cy="3937842"/>
          </a:xfrm>
          <a:prstGeom prst="straightConnector1">
            <a:avLst/>
          </a:prstGeom>
          <a:noFill/>
          <a:ln w="38100">
            <a:solidFill>
              <a:srgbClr val="7F7F7F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12" name="TextBox 15">
            <a:extLst>
              <a:ext uri="{FF2B5EF4-FFF2-40B4-BE49-F238E27FC236}">
                <a16:creationId xmlns:a16="http://schemas.microsoft.com/office/drawing/2014/main" id="{8CC44F5D-C631-E2B2-66A9-F1120B2DB7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83" y="2119890"/>
            <a:ext cx="2125903" cy="523220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54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>
                <a:latin typeface="Helvetica" pitchFamily="2" charset="0"/>
              </a:rPr>
              <a:t>Read length</a:t>
            </a:r>
          </a:p>
        </p:txBody>
      </p:sp>
    </p:spTree>
  </p:cSld>
  <p:clrMapOvr>
    <a:masterClrMapping/>
  </p:clrMapOvr>
  <p:transition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B5AA16-BFC0-6CDC-48B0-3896D8C36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E1FE9E2-F1D0-9F4D-BED2-A1AB6DF5CF60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E3FB4C-FA59-F3A5-8CA2-D1E5F68D9605}"/>
              </a:ext>
            </a:extLst>
          </p:cNvPr>
          <p:cNvSpPr txBox="1">
            <a:spLocks/>
          </p:cNvSpPr>
          <p:nvPr/>
        </p:nvSpPr>
        <p:spPr bwMode="auto">
          <a:xfrm>
            <a:off x="342900" y="77257"/>
            <a:ext cx="84582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altLang="en-US" dirty="0">
                <a:ea typeface="ＭＳ Ｐゴシック" panose="020B0600070205080204" pitchFamily="34" charset="-128"/>
              </a:rPr>
              <a:t>Finished genomes can be generated using Nanopore data</a:t>
            </a:r>
          </a:p>
        </p:txBody>
      </p:sp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4A7D8A00-4490-5E8E-15C9-2099FDCB3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2775" y="907158"/>
            <a:ext cx="4324609" cy="417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8901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lide Number Placeholder 1">
            <a:extLst>
              <a:ext uri="{FF2B5EF4-FFF2-40B4-BE49-F238E27FC236}">
                <a16:creationId xmlns:a16="http://schemas.microsoft.com/office/drawing/2014/main" id="{7C523826-C61D-0A93-E971-33DADEC1E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BF638BA-BA66-1241-994F-8FA8C0481C98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6322" name="Title 2">
            <a:extLst>
              <a:ext uri="{FF2B5EF4-FFF2-40B4-BE49-F238E27FC236}">
                <a16:creationId xmlns:a16="http://schemas.microsoft.com/office/drawing/2014/main" id="{D1389B9C-00FF-E752-5A21-A73ED2E8C8E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sz="3200">
                <a:ea typeface="ＭＳ Ｐゴシック" panose="020B0600070205080204" pitchFamily="34" charset="-128"/>
              </a:rPr>
              <a:t>Case study</a:t>
            </a:r>
          </a:p>
        </p:txBody>
      </p:sp>
      <p:sp>
        <p:nvSpPr>
          <p:cNvPr id="56323" name="TextBox 5">
            <a:extLst>
              <a:ext uri="{FF2B5EF4-FFF2-40B4-BE49-F238E27FC236}">
                <a16:creationId xmlns:a16="http://schemas.microsoft.com/office/drawing/2014/main" id="{66ED893B-AB92-EF8D-50E2-8D62B174D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980" y="1009461"/>
            <a:ext cx="822959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57200" indent="-4572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400" i="1" dirty="0">
                <a:latin typeface="Arial" panose="020B0604020202020204" pitchFamily="34" charset="0"/>
              </a:rPr>
              <a:t>De novo </a:t>
            </a:r>
            <a:r>
              <a:rPr lang="en-US" altLang="en-US" sz="2400" dirty="0">
                <a:latin typeface="Arial" panose="020B0604020202020204" pitchFamily="34" charset="0"/>
              </a:rPr>
              <a:t>assembly of a strain of </a:t>
            </a:r>
            <a:r>
              <a:rPr lang="en-US" altLang="en-US" sz="2400" i="1" dirty="0">
                <a:latin typeface="Arial" panose="020B0604020202020204" pitchFamily="34" charset="0"/>
              </a:rPr>
              <a:t>E.coli</a:t>
            </a:r>
          </a:p>
          <a:p>
            <a:pPr eaLnBrk="1" hangingPunct="1">
              <a:spcBef>
                <a:spcPct val="0"/>
              </a:spcBef>
              <a:buFont typeface="Calibri" panose="020F0502020204030204" pitchFamily="34" charset="0"/>
              <a:buAutoNum type="arabicPeriod"/>
            </a:pPr>
            <a:endParaRPr lang="en-US" altLang="en-US" sz="2400" dirty="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400" dirty="0">
                <a:latin typeface="Arial" panose="020B0604020202020204" pitchFamily="34" charset="0"/>
              </a:rPr>
              <a:t>Human whole genome sequencing for SNP discovery</a:t>
            </a:r>
          </a:p>
        </p:txBody>
      </p:sp>
      <p:sp>
        <p:nvSpPr>
          <p:cNvPr id="56324" name="TextBox 6">
            <a:extLst>
              <a:ext uri="{FF2B5EF4-FFF2-40B4-BE49-F238E27FC236}">
                <a16:creationId xmlns:a16="http://schemas.microsoft.com/office/drawing/2014/main" id="{B258ECDA-A4B0-2ED9-B977-C100AE5C61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3164" y="2933711"/>
            <a:ext cx="4224338" cy="134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sz="2800" dirty="0">
                <a:latin typeface="Arial" panose="020B0604020202020204" pitchFamily="34" charset="0"/>
              </a:rPr>
              <a:t>Which platform(s)?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sz="2800" dirty="0">
                <a:latin typeface="Arial" panose="020B0604020202020204" pitchFamily="34" charset="0"/>
              </a:rPr>
              <a:t>Sequencing depth?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>
            <a:extLst>
              <a:ext uri="{FF2B5EF4-FFF2-40B4-BE49-F238E27FC236}">
                <a16:creationId xmlns:a16="http://schemas.microsoft.com/office/drawing/2014/main" id="{A35A2382-D8BB-DD5F-5103-6806004E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83539"/>
            <a:ext cx="8229600" cy="542925"/>
          </a:xfrm>
        </p:spPr>
        <p:txBody>
          <a:bodyPr/>
          <a:lstStyle/>
          <a:p>
            <a:pPr>
              <a:defRPr/>
            </a:pPr>
            <a:r>
              <a:rPr lang="en-US" sz="3200" dirty="0">
                <a:latin typeface="+mn-lt"/>
                <a:ea typeface="ＭＳ Ｐゴシック" charset="0"/>
                <a:cs typeface="ＭＳ Ｐゴシック" charset="0"/>
              </a:rPr>
              <a:t>Sequence platforms</a:t>
            </a:r>
          </a:p>
        </p:txBody>
      </p:sp>
      <p:sp>
        <p:nvSpPr>
          <p:cNvPr id="57346" name="Content Placeholder 2">
            <a:extLst>
              <a:ext uri="{FF2B5EF4-FFF2-40B4-BE49-F238E27FC236}">
                <a16:creationId xmlns:a16="http://schemas.microsoft.com/office/drawing/2014/main" id="{46449ADA-C88C-5A63-14F3-1A37D4D56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690" y="891971"/>
            <a:ext cx="5632450" cy="3735031"/>
          </a:xfrm>
        </p:spPr>
        <p:txBody>
          <a:bodyPr/>
          <a:lstStyle/>
          <a:p>
            <a:pPr marL="0" indent="0">
              <a:buNone/>
            </a:pPr>
            <a:r>
              <a:rPr lang="en-US" altLang="en-US" b="1" dirty="0">
                <a:ea typeface="ＭＳ Ｐゴシック" panose="020B0600070205080204" pitchFamily="34" charset="-128"/>
              </a:rPr>
              <a:t>Illumina (</a:t>
            </a:r>
            <a:r>
              <a:rPr lang="en-US" altLang="en-US" b="1" dirty="0" err="1">
                <a:ea typeface="ＭＳ Ｐゴシック" panose="020B0600070205080204" pitchFamily="34" charset="-128"/>
              </a:rPr>
              <a:t>MiSeq</a:t>
            </a:r>
            <a:r>
              <a:rPr lang="en-US" altLang="en-US" b="1" dirty="0">
                <a:ea typeface="ＭＳ Ｐゴシック" panose="020B0600070205080204" pitchFamily="34" charset="-128"/>
              </a:rPr>
              <a:t>, </a:t>
            </a:r>
            <a:r>
              <a:rPr lang="en-US" altLang="en-US" b="1" dirty="0" err="1">
                <a:ea typeface="ＭＳ Ｐゴシック" panose="020B0600070205080204" pitchFamily="34" charset="-128"/>
              </a:rPr>
              <a:t>HiSeq</a:t>
            </a:r>
            <a:r>
              <a:rPr lang="en-US" altLang="en-US" b="1" dirty="0">
                <a:ea typeface="ＭＳ Ｐゴシック" panose="020B0600070205080204" pitchFamily="34" charset="-128"/>
              </a:rPr>
              <a:t>, </a:t>
            </a:r>
            <a:r>
              <a:rPr lang="en-US" altLang="en-US" b="1" dirty="0" err="1">
                <a:ea typeface="ＭＳ Ｐゴシック" panose="020B0600070205080204" pitchFamily="34" charset="-128"/>
              </a:rPr>
              <a:t>NovaSeq</a:t>
            </a:r>
            <a:r>
              <a:rPr lang="en-US" altLang="en-US" b="1" dirty="0">
                <a:ea typeface="ＭＳ Ｐゴシック" panose="020B0600070205080204" pitchFamily="34" charset="-128"/>
              </a:rPr>
              <a:t>)</a:t>
            </a:r>
          </a:p>
          <a:p>
            <a:pPr marL="0" indent="0"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very high throughput, up to 2x300 bp, and high accuracy (&lt;1%)</a:t>
            </a:r>
          </a:p>
          <a:p>
            <a:pPr marL="0" indent="0">
              <a:buNone/>
            </a:pPr>
            <a:endParaRPr lang="en-US" altLang="en-US" b="1" dirty="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b="1" dirty="0">
                <a:ea typeface="ＭＳ Ｐゴシック" panose="020B0600070205080204" pitchFamily="34" charset="-128"/>
              </a:rPr>
              <a:t>PacBio HiFi</a:t>
            </a:r>
          </a:p>
          <a:p>
            <a:pPr marL="0" indent="0"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Up to 25 kb, &lt;1% error</a:t>
            </a:r>
          </a:p>
          <a:p>
            <a:pPr marL="0" indent="0">
              <a:buNone/>
            </a:pPr>
            <a:endParaRPr lang="en-US" altLang="en-US" b="1" dirty="0">
              <a:ea typeface="ＭＳ Ｐゴシック" panose="020B0600070205080204" pitchFamily="34" charset="-128"/>
            </a:endParaRPr>
          </a:p>
          <a:p>
            <a:pPr marL="0" indent="0">
              <a:buNone/>
            </a:pPr>
            <a:r>
              <a:rPr lang="en-US" altLang="en-US" b="1" dirty="0">
                <a:ea typeface="ＭＳ Ｐゴシック" panose="020B0600070205080204" pitchFamily="34" charset="-128"/>
              </a:rPr>
              <a:t>Nanopore</a:t>
            </a:r>
          </a:p>
          <a:p>
            <a:pPr marL="0" indent="0"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Moderate sequencing throughput, very long (could be &gt;1 Mb), errors (1-10%)</a:t>
            </a:r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id="{7AC30424-A8A5-45C3-E8B8-AA0474B5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9CEAF1F-0FD1-344D-BF61-9315BBDBF949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F1E991B-64B1-5067-E97D-7FD7D3128952}"/>
              </a:ext>
            </a:extLst>
          </p:cNvPr>
          <p:cNvGrpSpPr>
            <a:grpSpLocks/>
          </p:cNvGrpSpPr>
          <p:nvPr/>
        </p:nvGrpSpPr>
        <p:grpSpPr bwMode="auto">
          <a:xfrm>
            <a:off x="5958773" y="1008312"/>
            <a:ext cx="3017837" cy="2665829"/>
            <a:chOff x="5702300" y="3712329"/>
            <a:chExt cx="3302000" cy="2839904"/>
          </a:xfrm>
        </p:grpSpPr>
        <p:pic>
          <p:nvPicPr>
            <p:cNvPr id="57349" name="Picture 4">
              <a:extLst>
                <a:ext uri="{FF2B5EF4-FFF2-40B4-BE49-F238E27FC236}">
                  <a16:creationId xmlns:a16="http://schemas.microsoft.com/office/drawing/2014/main" id="{5A308A93-ACD5-6673-7246-D3EC636C0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2300" y="3712329"/>
              <a:ext cx="3302000" cy="2478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CE6FEF-C282-E498-802C-77E779E76EAD}"/>
                </a:ext>
              </a:extLst>
            </p:cNvPr>
            <p:cNvSpPr txBox="1"/>
            <p:nvPr/>
          </p:nvSpPr>
          <p:spPr>
            <a:xfrm>
              <a:off x="5702300" y="6191572"/>
              <a:ext cx="2790806" cy="36066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1600" dirty="0">
                  <a:latin typeface="+mj-lt"/>
                  <a:ea typeface="ＭＳ Ｐゴシック" charset="0"/>
                  <a:cs typeface="ＭＳ Ｐゴシック" charset="0"/>
                </a:rPr>
                <a:t>@</a:t>
              </a:r>
              <a:r>
                <a:rPr lang="en-US" sz="1600" dirty="0" err="1">
                  <a:latin typeface="+mj-lt"/>
                  <a:ea typeface="ＭＳ Ｐゴシック" charset="0"/>
                  <a:cs typeface="ＭＳ Ｐゴシック" charset="0"/>
                </a:rPr>
                <a:t>anne_churchland</a:t>
              </a:r>
              <a:r>
                <a:rPr lang="en-US" sz="1600" dirty="0">
                  <a:latin typeface="+mj-lt"/>
                  <a:ea typeface="ＭＳ Ｐゴシック" charset="0"/>
                  <a:cs typeface="ＭＳ Ｐゴシック" charset="0"/>
                </a:rPr>
                <a:t> (twitter)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F2E5F41C-F617-5917-0B38-4009D3CD035E}"/>
              </a:ext>
            </a:extLst>
          </p:cNvPr>
          <p:cNvSpPr txBox="1"/>
          <p:nvPr/>
        </p:nvSpPr>
        <p:spPr>
          <a:xfrm>
            <a:off x="6324123" y="2392122"/>
            <a:ext cx="23105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+mn-lt"/>
              </a:rPr>
              <a:t>No longer true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id="{3DA5554F-8C38-1637-26DA-C8870123274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205979"/>
            <a:ext cx="8154978" cy="542925"/>
          </a:xfrm>
        </p:spPr>
        <p:txBody>
          <a:bodyPr/>
          <a:lstStyle/>
          <a:p>
            <a:pPr eaLnBrk="1" hangingPunct="1"/>
            <a:r>
              <a:rPr lang="en-US" altLang="en-US" b="1" dirty="0">
                <a:ea typeface="ＭＳ Ｐゴシック" panose="020B0600070205080204" pitchFamily="34" charset="-128"/>
              </a:rPr>
              <a:t>Experimental design</a:t>
            </a:r>
          </a:p>
        </p:txBody>
      </p:sp>
      <p:sp>
        <p:nvSpPr>
          <p:cNvPr id="59394" name="TextBox 2">
            <a:extLst>
              <a:ext uri="{FF2B5EF4-FFF2-40B4-BE49-F238E27FC236}">
                <a16:creationId xmlns:a16="http://schemas.microsoft.com/office/drawing/2014/main" id="{48499190-09A2-7650-4A60-F4C3D2C5C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553" y="803024"/>
            <a:ext cx="3787447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Goal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Platform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Read length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Rate and type of sequence errors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Sequencing depth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Replication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Biological control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Budget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C82CEF-DC18-AE20-87A5-EFC81E6E35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4071406"/>
              </p:ext>
            </p:extLst>
          </p:nvPr>
        </p:nvGraphicFramePr>
        <p:xfrm>
          <a:off x="373053" y="3111348"/>
          <a:ext cx="8239125" cy="1714500"/>
        </p:xfrm>
        <a:graphic>
          <a:graphicData uri="http://schemas.openxmlformats.org/drawingml/2006/table">
            <a:tbl>
              <a:tblPr/>
              <a:tblGrid>
                <a:gridCol w="966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36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50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61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93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5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Platform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Templates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Signal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Read length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Run time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reads per run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Error type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Error rate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Illumina Miseq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PCR or PCR-free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fluorescent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up to 2x300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1-2 days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Up to 10 Gb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substitutions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~0.1-1%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Illumina Hiseq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PCR or PCR-free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fluorescent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up to 2x250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days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Hundreds of Gb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substitutions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~0.1-1%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PacBio (HiFi)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Amplification not required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fluorescent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~10,000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30min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500 Mb – 1 Gb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InDel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&lt;1%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Nanopore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Amplification not required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Electronic flow change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&gt;10,000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hours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&gt;5Gb per </a:t>
                      </a:r>
                      <a:r>
                        <a:rPr kumimoji="0" lang="en-US" altLang="en-US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MinION</a:t>
                      </a:r>
                      <a:endParaRPr kumimoji="0" lang="en-US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InDel</a:t>
                      </a:r>
                      <a:endParaRPr kumimoji="0" lang="en-US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1-10%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9460" name="Slide Number Placeholder 4">
            <a:extLst>
              <a:ext uri="{FF2B5EF4-FFF2-40B4-BE49-F238E27FC236}">
                <a16:creationId xmlns:a16="http://schemas.microsoft.com/office/drawing/2014/main" id="{987897C1-F87E-8BBF-460B-10426BB0E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FD77F68-A543-FD4B-A86E-9277B3ED3F8A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29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F9665E-2571-D2EE-8186-7C6A45A640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60" y="882066"/>
            <a:ext cx="5001087" cy="40796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7" name="Title 1">
            <a:extLst>
              <a:ext uri="{FF2B5EF4-FFF2-40B4-BE49-F238E27FC236}">
                <a16:creationId xmlns:a16="http://schemas.microsoft.com/office/drawing/2014/main" id="{5E6E0E84-8037-8FAE-B95D-74BBFC80F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9911"/>
            <a:ext cx="8229600" cy="531812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Sanger sequencing technology - I</a:t>
            </a: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0822457C-4E34-9FCD-FB40-12A749B56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96D015A-331F-C54A-A1FE-6AE2EC42A39D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18436" name="TextBox 9">
            <a:extLst>
              <a:ext uri="{FF2B5EF4-FFF2-40B4-BE49-F238E27FC236}">
                <a16:creationId xmlns:a16="http://schemas.microsoft.com/office/drawing/2014/main" id="{3D6B266C-60B4-C816-A922-8F830A0CDA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4275" y="5299075"/>
            <a:ext cx="20701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>
                <a:solidFill>
                  <a:srgbClr val="FF0000"/>
                </a:solidFill>
                <a:latin typeface="Arial" panose="020B0604020202020204" pitchFamily="34" charset="0"/>
              </a:rPr>
              <a:t>Key innovation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F453927-19B4-DDD9-4A01-CA953F7CF0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-107950"/>
            <a:ext cx="812800" cy="5207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pic>
        <p:nvPicPr>
          <p:cNvPr id="18438" name="Picture 3">
            <a:extLst>
              <a:ext uri="{FF2B5EF4-FFF2-40B4-BE49-F238E27FC236}">
                <a16:creationId xmlns:a16="http://schemas.microsoft.com/office/drawing/2014/main" id="{2424FB6F-A504-6854-9719-28EED1A677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822" y="2319025"/>
            <a:ext cx="2145190" cy="2479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9" name="Picture 7">
            <a:extLst>
              <a:ext uri="{FF2B5EF4-FFF2-40B4-BE49-F238E27FC236}">
                <a16:creationId xmlns:a16="http://schemas.microsoft.com/office/drawing/2014/main" id="{759D52C6-09A1-C0D2-954E-9575E41A28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344486"/>
            <a:ext cx="1150740" cy="1534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40" name="TextBox 8">
            <a:extLst>
              <a:ext uri="{FF2B5EF4-FFF2-40B4-BE49-F238E27FC236}">
                <a16:creationId xmlns:a16="http://schemas.microsoft.com/office/drawing/2014/main" id="{3ED34847-7135-1D86-2B4F-D2DC6D825F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0002" y="1878806"/>
            <a:ext cx="136366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dirty="0">
                <a:latin typeface="Arial" panose="020B0604020202020204" pitchFamily="34" charset="0"/>
              </a:rPr>
              <a:t>Frederick Sanger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Slide Number Placeholder 1">
            <a:extLst>
              <a:ext uri="{FF2B5EF4-FFF2-40B4-BE49-F238E27FC236}">
                <a16:creationId xmlns:a16="http://schemas.microsoft.com/office/drawing/2014/main" id="{74368F52-4742-56EE-AE6D-34785CA6A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7AEAE24-592E-CA44-B995-DE9337ADA3C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6562" name="Title 1">
            <a:extLst>
              <a:ext uri="{FF2B5EF4-FFF2-40B4-BE49-F238E27FC236}">
                <a16:creationId xmlns:a16="http://schemas.microsoft.com/office/drawing/2014/main" id="{A609B672-1112-1E5D-BF28-67BEFFAC9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221462"/>
            <a:ext cx="8229600" cy="90190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Illumina platforms and terminologies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sz="2000" dirty="0">
                <a:ea typeface="ＭＳ Ｐゴシック" panose="020B0600070205080204" pitchFamily="34" charset="-128"/>
                <a:hlinkClick r:id="rId2"/>
              </a:rPr>
              <a:t>Illumina video</a:t>
            </a:r>
            <a:endParaRPr lang="en-US" altLang="en-US" sz="2000" dirty="0">
              <a:ea typeface="ＭＳ Ｐゴシック" panose="020B0600070205080204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317C42-F0BF-1C30-9355-8A66AFF640C1}"/>
              </a:ext>
            </a:extLst>
          </p:cNvPr>
          <p:cNvSpPr txBox="1"/>
          <p:nvPr/>
        </p:nvSpPr>
        <p:spPr>
          <a:xfrm>
            <a:off x="1412432" y="1623736"/>
            <a:ext cx="5751513" cy="264315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Library preparation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Sequencing lane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Index (barcode)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Single-ends and paired ends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Read length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Number Placeholder 1">
            <a:extLst>
              <a:ext uri="{FF2B5EF4-FFF2-40B4-BE49-F238E27FC236}">
                <a16:creationId xmlns:a16="http://schemas.microsoft.com/office/drawing/2014/main" id="{CCAE600D-1656-6082-3C0F-1DF035B1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13827" y="4742944"/>
            <a:ext cx="2133600" cy="27384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388E04F-6BC6-B043-9419-7E503828A88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1442" name="Title 2">
            <a:extLst>
              <a:ext uri="{FF2B5EF4-FFF2-40B4-BE49-F238E27FC236}">
                <a16:creationId xmlns:a16="http://schemas.microsoft.com/office/drawing/2014/main" id="{8CF4E4B0-43A2-E2EF-6A4D-C30CD111D88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3937"/>
            <a:ext cx="8229600" cy="54292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Illumina library preparation (</a:t>
            </a:r>
            <a:r>
              <a:rPr lang="en-US" altLang="en-US" dirty="0" err="1">
                <a:ea typeface="ＭＳ Ｐゴシック" panose="020B0600070205080204" pitchFamily="34" charset="-128"/>
              </a:rPr>
              <a:t>TruSeq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</a:p>
        </p:txBody>
      </p:sp>
      <p:pic>
        <p:nvPicPr>
          <p:cNvPr id="61443" name="Picture 3" descr="Picture 6.png">
            <a:extLst>
              <a:ext uri="{FF2B5EF4-FFF2-40B4-BE49-F238E27FC236}">
                <a16:creationId xmlns:a16="http://schemas.microsoft.com/office/drawing/2014/main" id="{0AB94201-A1D9-EBF6-219C-CD609C329D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761480"/>
            <a:ext cx="3936977" cy="4325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CEFFEFA-B001-8340-5923-617F5E5401C0}"/>
              </a:ext>
            </a:extLst>
          </p:cNvPr>
          <p:cNvGrpSpPr>
            <a:grpSpLocks/>
          </p:cNvGrpSpPr>
          <p:nvPr/>
        </p:nvGrpSpPr>
        <p:grpSpPr bwMode="auto">
          <a:xfrm>
            <a:off x="4738672" y="3245576"/>
            <a:ext cx="4083050" cy="1531937"/>
            <a:chOff x="4876800" y="4491038"/>
            <a:chExt cx="4083050" cy="1531937"/>
          </a:xfrm>
        </p:grpSpPr>
        <p:pic>
          <p:nvPicPr>
            <p:cNvPr id="61455" name="Picture 6" descr="Picture 9.png">
              <a:extLst>
                <a:ext uri="{FF2B5EF4-FFF2-40B4-BE49-F238E27FC236}">
                  <a16:creationId xmlns:a16="http://schemas.microsoft.com/office/drawing/2014/main" id="{E25D720D-C544-3EF6-C2E6-037957651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6800" y="4841875"/>
              <a:ext cx="4083050" cy="1181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1456" name="TextBox 7">
              <a:extLst>
                <a:ext uri="{FF2B5EF4-FFF2-40B4-BE49-F238E27FC236}">
                  <a16:creationId xmlns:a16="http://schemas.microsoft.com/office/drawing/2014/main" id="{197365AC-B278-9423-66DB-7206B2892C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87925" y="4491038"/>
              <a:ext cx="1519238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dirty="0">
                  <a:latin typeface="Arial" panose="020B0604020202020204" pitchFamily="34" charset="0"/>
                </a:rPr>
                <a:t>Final product</a:t>
              </a:r>
            </a:p>
          </p:txBody>
        </p:sp>
      </p:grpSp>
      <p:sp>
        <p:nvSpPr>
          <p:cNvPr id="61445" name="TextBox 8">
            <a:extLst>
              <a:ext uri="{FF2B5EF4-FFF2-40B4-BE49-F238E27FC236}">
                <a16:creationId xmlns:a16="http://schemas.microsoft.com/office/drawing/2014/main" id="{2C3BD6C3-A08D-6D81-FD62-0E044AD45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142" y="705233"/>
            <a:ext cx="376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a.</a:t>
            </a:r>
          </a:p>
        </p:txBody>
      </p:sp>
      <p:sp>
        <p:nvSpPr>
          <p:cNvPr id="61446" name="TextBox 9">
            <a:extLst>
              <a:ext uri="{FF2B5EF4-FFF2-40B4-BE49-F238E27FC236}">
                <a16:creationId xmlns:a16="http://schemas.microsoft.com/office/drawing/2014/main" id="{3D11CFC0-5193-5AEA-5544-CB17B714B1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9550" y="5462588"/>
            <a:ext cx="139065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From TruSeq Manual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E6FF009-FB81-696A-9A64-DFC054F71AF3}"/>
              </a:ext>
            </a:extLst>
          </p:cNvPr>
          <p:cNvGrpSpPr>
            <a:grpSpLocks/>
          </p:cNvGrpSpPr>
          <p:nvPr/>
        </p:nvGrpSpPr>
        <p:grpSpPr bwMode="auto">
          <a:xfrm>
            <a:off x="4749826" y="523710"/>
            <a:ext cx="3328309" cy="2502023"/>
            <a:chOff x="4691008" y="890891"/>
            <a:chExt cx="3995792" cy="3185809"/>
          </a:xfrm>
        </p:grpSpPr>
        <p:pic>
          <p:nvPicPr>
            <p:cNvPr id="61452" name="Picture 5" descr="Picture 8.png">
              <a:extLst>
                <a:ext uri="{FF2B5EF4-FFF2-40B4-BE49-F238E27FC236}">
                  <a16:creationId xmlns:a16="http://schemas.microsoft.com/office/drawing/2014/main" id="{CDEA78B4-5CA0-E4DF-EB44-0A39E6AB7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30800" y="1377950"/>
              <a:ext cx="3556000" cy="2698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1453" name="TextBox 9">
              <a:extLst>
                <a:ext uri="{FF2B5EF4-FFF2-40B4-BE49-F238E27FC236}">
                  <a16:creationId xmlns:a16="http://schemas.microsoft.com/office/drawing/2014/main" id="{266D0BB2-5D78-99F3-7116-46034E5F08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1008" y="1331859"/>
              <a:ext cx="376238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dirty="0">
                  <a:latin typeface="Arial" panose="020B0604020202020204" pitchFamily="34" charset="0"/>
                </a:rPr>
                <a:t>b.</a:t>
              </a:r>
            </a:p>
          </p:txBody>
        </p:sp>
        <p:sp>
          <p:nvSpPr>
            <p:cNvPr id="61454" name="TextBox 10">
              <a:extLst>
                <a:ext uri="{FF2B5EF4-FFF2-40B4-BE49-F238E27FC236}">
                  <a16:creationId xmlns:a16="http://schemas.microsoft.com/office/drawing/2014/main" id="{36AE29AE-A960-CD82-2AA8-5AA9F99877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5934" y="890891"/>
              <a:ext cx="1865730" cy="5878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dirty="0">
                  <a:solidFill>
                    <a:srgbClr val="FF0000"/>
                  </a:solidFill>
                  <a:latin typeface="Arial" panose="020B0604020202020204" pitchFamily="34" charset="0"/>
                </a:rPr>
                <a:t>Y-adaptor</a:t>
              </a:r>
            </a:p>
          </p:txBody>
        </p:sp>
      </p:grpSp>
      <p:sp>
        <p:nvSpPr>
          <p:cNvPr id="61448" name="TextBox 3">
            <a:extLst>
              <a:ext uri="{FF2B5EF4-FFF2-40B4-BE49-F238E27FC236}">
                <a16:creationId xmlns:a16="http://schemas.microsoft.com/office/drawing/2014/main" id="{D72FC75E-73DB-ED46-2831-BB44887859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753195"/>
            <a:ext cx="21685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  <a:latin typeface="Arial" panose="020B0604020202020204" pitchFamily="34" charset="0"/>
              </a:rPr>
              <a:t>Fragmentation</a:t>
            </a:r>
          </a:p>
        </p:txBody>
      </p:sp>
      <p:sp>
        <p:nvSpPr>
          <p:cNvPr id="61449" name="TextBox 14">
            <a:extLst>
              <a:ext uri="{FF2B5EF4-FFF2-40B4-BE49-F238E27FC236}">
                <a16:creationId xmlns:a16="http://schemas.microsoft.com/office/drawing/2014/main" id="{0C7FC87C-A314-ACF9-E5AC-7AE4B14FA2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6726" y="2341562"/>
            <a:ext cx="16208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  <a:latin typeface="Arial" panose="020B0604020202020204" pitchFamily="34" charset="0"/>
              </a:rPr>
              <a:t>End-repair</a:t>
            </a:r>
          </a:p>
        </p:txBody>
      </p:sp>
      <p:sp>
        <p:nvSpPr>
          <p:cNvPr id="61450" name="TextBox 15">
            <a:extLst>
              <a:ext uri="{FF2B5EF4-FFF2-40B4-BE49-F238E27FC236}">
                <a16:creationId xmlns:a16="http://schemas.microsoft.com/office/drawing/2014/main" id="{70A12541-77AA-291F-D708-E6F5E83D68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2313" y="4038240"/>
            <a:ext cx="13096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  <a:latin typeface="Arial" panose="020B0604020202020204" pitchFamily="34" charset="0"/>
              </a:rPr>
              <a:t>A-tailing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91B8CACA-2186-FBCA-CCEB-4D2D596AAA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4266" y="3154118"/>
            <a:ext cx="25622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  <a:latin typeface="Arial" panose="020B0604020202020204" pitchFamily="34" charset="0"/>
              </a:rPr>
              <a:t>PCR or PCR-free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extBox 1">
            <a:extLst>
              <a:ext uri="{FF2B5EF4-FFF2-40B4-BE49-F238E27FC236}">
                <a16:creationId xmlns:a16="http://schemas.microsoft.com/office/drawing/2014/main" id="{5549A208-CFB7-46DF-8F9F-5A64AD9645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2656" y="3221564"/>
            <a:ext cx="7278688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• D</a:t>
            </a:r>
            <a:r>
              <a:rPr lang="en-US" altLang="ja-JP" sz="2400" dirty="0"/>
              <a:t>ata from a lane are more than needed  in many cases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• Multiplexing: To put multiple samples in a lane via using </a:t>
            </a:r>
            <a:r>
              <a:rPr lang="en-US" altLang="en-US" sz="2400" b="1" dirty="0">
                <a:solidFill>
                  <a:srgbClr val="17375E"/>
                </a:solidFill>
              </a:rPr>
              <a:t>DNA barcodes </a:t>
            </a:r>
            <a:r>
              <a:rPr lang="en-US" altLang="en-US" sz="2400" dirty="0"/>
              <a:t>to distinguish samples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F3BCCD-1212-9889-63A6-9DAC910C1E6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48609"/>
            <a:ext cx="8229600" cy="7239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1" dirty="0">
                <a:ea typeface="+mn-ea"/>
                <a:cs typeface="+mn-cs"/>
              </a:rPr>
              <a:t>Multiplexing</a:t>
            </a:r>
            <a:r>
              <a:rPr lang="en-US" b="1" dirty="0">
                <a:ea typeface="+mj-ea"/>
                <a:cs typeface="+mj-cs"/>
              </a:rPr>
              <a:t> (DNA barcode/Index)</a:t>
            </a:r>
          </a:p>
        </p:txBody>
      </p:sp>
      <p:sp>
        <p:nvSpPr>
          <p:cNvPr id="62467" name="Slide Number Placeholder 3">
            <a:extLst>
              <a:ext uri="{FF2B5EF4-FFF2-40B4-BE49-F238E27FC236}">
                <a16:creationId xmlns:a16="http://schemas.microsoft.com/office/drawing/2014/main" id="{EAEFE3FD-7494-A5FE-9EA6-887D7D6D5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13CA09B-5EDA-524E-90B1-EA5E332DDDB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2468" name="TextBox 26">
            <a:extLst>
              <a:ext uri="{FF2B5EF4-FFF2-40B4-BE49-F238E27FC236}">
                <a16:creationId xmlns:a16="http://schemas.microsoft.com/office/drawing/2014/main" id="{AACC71E2-854D-5524-D6AD-7F96C71259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151" y="1302545"/>
            <a:ext cx="1317625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flowcell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lane</a:t>
            </a:r>
          </a:p>
        </p:txBody>
      </p:sp>
      <p:pic>
        <p:nvPicPr>
          <p:cNvPr id="62469" name="Picture 28">
            <a:extLst>
              <a:ext uri="{FF2B5EF4-FFF2-40B4-BE49-F238E27FC236}">
                <a16:creationId xmlns:a16="http://schemas.microsoft.com/office/drawing/2014/main" id="{9B6277DB-1EA5-67EF-9B40-18C50038CE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3325" y="1027906"/>
            <a:ext cx="3289300" cy="179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938565-A56A-757D-780F-5DEF9102776A}"/>
              </a:ext>
            </a:extLst>
          </p:cNvPr>
          <p:cNvSpPr txBox="1"/>
          <p:nvPr/>
        </p:nvSpPr>
        <p:spPr>
          <a:xfrm>
            <a:off x="6173301" y="1302545"/>
            <a:ext cx="26089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Illumina HiSeq4000</a:t>
            </a:r>
          </a:p>
          <a:p>
            <a:r>
              <a:rPr lang="en-US" sz="2000" dirty="0">
                <a:latin typeface="+mn-lt"/>
              </a:rPr>
              <a:t>1500 Gb</a:t>
            </a:r>
          </a:p>
          <a:p>
            <a:r>
              <a:rPr lang="en-US" sz="2000" dirty="0">
                <a:latin typeface="+mn-lt"/>
              </a:rPr>
              <a:t>Up to 400 million reads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Number Placeholder 1">
            <a:extLst>
              <a:ext uri="{FF2B5EF4-FFF2-40B4-BE49-F238E27FC236}">
                <a16:creationId xmlns:a16="http://schemas.microsoft.com/office/drawing/2014/main" id="{9AD411C0-EAE7-BA39-1CA2-67780B57D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433B94F-D017-EC42-AB75-85DA8AD953F6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3490" name="Title 2">
            <a:extLst>
              <a:ext uri="{FF2B5EF4-FFF2-40B4-BE49-F238E27FC236}">
                <a16:creationId xmlns:a16="http://schemas.microsoft.com/office/drawing/2014/main" id="{C3C167F7-0CBF-9819-6C36-23B01AA2821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102393"/>
            <a:ext cx="8229600" cy="7239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Barcode / Index</a:t>
            </a:r>
          </a:p>
        </p:txBody>
      </p:sp>
      <p:pic>
        <p:nvPicPr>
          <p:cNvPr id="63491" name="Picture 4" descr="PLPTH813.pdf">
            <a:extLst>
              <a:ext uri="{FF2B5EF4-FFF2-40B4-BE49-F238E27FC236}">
                <a16:creationId xmlns:a16="http://schemas.microsoft.com/office/drawing/2014/main" id="{41711DD0-20BB-2250-3A69-61848EFB5A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38" y="1846595"/>
            <a:ext cx="1902242" cy="1902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53B4675-FB97-B603-F96B-71CB3FEA5C5E}"/>
              </a:ext>
            </a:extLst>
          </p:cNvPr>
          <p:cNvGrpSpPr>
            <a:grpSpLocks/>
          </p:cNvGrpSpPr>
          <p:nvPr/>
        </p:nvGrpSpPr>
        <p:grpSpPr bwMode="auto">
          <a:xfrm>
            <a:off x="3190875" y="1178364"/>
            <a:ext cx="5233988" cy="3046412"/>
            <a:chOff x="3190747" y="1906040"/>
            <a:chExt cx="5233923" cy="3046988"/>
          </a:xfrm>
        </p:grpSpPr>
        <p:sp>
          <p:nvSpPr>
            <p:cNvPr id="63493" name="TextBox 5">
              <a:extLst>
                <a:ext uri="{FF2B5EF4-FFF2-40B4-BE49-F238E27FC236}">
                  <a16:creationId xmlns:a16="http://schemas.microsoft.com/office/drawing/2014/main" id="{B2E76566-61F4-D385-9E96-B0E66D4CC4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5476" y="1906040"/>
              <a:ext cx="3509194" cy="3046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AGTGCA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AGTGCA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AGTGCA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latin typeface="Courier New" panose="02070309020205020404" pitchFamily="49" charset="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latin typeface="Courier New" panose="02070309020205020404" pitchFamily="49" charset="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CATGTC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CATGTC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CATGTC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</p:txBody>
        </p:sp>
        <p:sp>
          <p:nvSpPr>
            <p:cNvPr id="63494" name="TextBox 6">
              <a:extLst>
                <a:ext uri="{FF2B5EF4-FFF2-40B4-BE49-F238E27FC236}">
                  <a16:creationId xmlns:a16="http://schemas.microsoft.com/office/drawing/2014/main" id="{5C9776FB-AE51-417D-8539-BD0FB13363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0747" y="2286724"/>
              <a:ext cx="166223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urier New" panose="02070309020205020404" pitchFamily="49" charset="0"/>
                </a:rPr>
                <a:t>sample 1</a:t>
              </a:r>
            </a:p>
          </p:txBody>
        </p:sp>
        <p:sp>
          <p:nvSpPr>
            <p:cNvPr id="63495" name="TextBox 7">
              <a:extLst>
                <a:ext uri="{FF2B5EF4-FFF2-40B4-BE49-F238E27FC236}">
                  <a16:creationId xmlns:a16="http://schemas.microsoft.com/office/drawing/2014/main" id="{E482FC07-6D14-8BFC-9151-3AD2C8C641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0747" y="4132554"/>
              <a:ext cx="166223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urier New" panose="02070309020205020404" pitchFamily="49" charset="0"/>
                </a:rPr>
                <a:t>sample 2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>
            <a:extLst>
              <a:ext uri="{FF2B5EF4-FFF2-40B4-BE49-F238E27FC236}">
                <a16:creationId xmlns:a16="http://schemas.microsoft.com/office/drawing/2014/main" id="{3AF1D17A-EDB7-D5B0-46F0-4D656F0EFCEF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sz="3200" b="1" dirty="0">
                <a:ea typeface="ＭＳ Ｐゴシック" panose="020B0600070205080204" pitchFamily="34" charset="-128"/>
              </a:rPr>
              <a:t>Single-end sequencing</a:t>
            </a:r>
          </a:p>
        </p:txBody>
      </p:sp>
      <p:sp>
        <p:nvSpPr>
          <p:cNvPr id="64514" name="TextBox 2">
            <a:extLst>
              <a:ext uri="{FF2B5EF4-FFF2-40B4-BE49-F238E27FC236}">
                <a16:creationId xmlns:a16="http://schemas.microsoft.com/office/drawing/2014/main" id="{ECFD1C33-0A31-BC74-A0F1-9C56DE49BE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4069" y="917063"/>
            <a:ext cx="76755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39725" indent="-339725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A single read is generated for each template/cluster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33878E2-C8A2-65CC-A514-2407EDE95AE7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329782" y="3260740"/>
            <a:ext cx="1898650" cy="1587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36D5D39-9B8C-8D19-D59F-D00C3CA67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4339" y="1710546"/>
            <a:ext cx="109537" cy="601663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48EF75-33B1-DE5D-36DC-D2CC163055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4339" y="4210858"/>
            <a:ext cx="109537" cy="601662"/>
          </a:xfrm>
          <a:prstGeom prst="rect">
            <a:avLst/>
          </a:prstGeom>
          <a:solidFill>
            <a:srgbClr val="D99694"/>
          </a:solidFill>
          <a:ln w="9525">
            <a:solidFill>
              <a:srgbClr val="D99694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C91F3E5-3E0E-77B0-A44B-C244E505B27B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>
            <a:off x="4149725" y="2012170"/>
            <a:ext cx="603250" cy="0"/>
          </a:xfrm>
          <a:prstGeom prst="straightConnector1">
            <a:avLst/>
          </a:prstGeom>
          <a:noFill/>
          <a:ln w="25400">
            <a:solidFill>
              <a:schemeClr val="accent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87912D-988A-C927-0BB5-1D8022B4BC9A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4049713" y="2713846"/>
            <a:ext cx="801688" cy="1587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8E80B36-624C-0698-012B-10D85FF913EF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2999582" y="3262327"/>
            <a:ext cx="1895475" cy="1588"/>
          </a:xfrm>
          <a:prstGeom prst="straightConnector1">
            <a:avLst/>
          </a:prstGeom>
          <a:noFill/>
          <a:ln w="6350">
            <a:solidFill>
              <a:srgbClr val="7F7F7F"/>
            </a:solidFill>
            <a:prstDash val="dot"/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1E38A89-F31D-A7C7-F3F2-9C4D7CDBF477}"/>
              </a:ext>
            </a:extLst>
          </p:cNvPr>
          <p:cNvSpPr txBox="1"/>
          <p:nvPr/>
        </p:nvSpPr>
        <p:spPr>
          <a:xfrm>
            <a:off x="3157562" y="3115439"/>
            <a:ext cx="1128509" cy="369332"/>
          </a:xfrm>
          <a:prstGeom prst="rect">
            <a:avLst/>
          </a:prstGeom>
          <a:noFill/>
          <a:scene3d>
            <a:camera prst="orthographicFront">
              <a:rot lat="0" lon="0" rev="5400000"/>
            </a:camera>
            <a:lightRig rig="threePt" dir="t"/>
          </a:scene3d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latin typeface="+mn-lt"/>
                <a:ea typeface="+mn-ea"/>
              </a:rPr>
              <a:t>Insert size</a:t>
            </a:r>
          </a:p>
        </p:txBody>
      </p:sp>
      <p:sp>
        <p:nvSpPr>
          <p:cNvPr id="64522" name="Slide Number Placeholder 13">
            <a:extLst>
              <a:ext uri="{FF2B5EF4-FFF2-40B4-BE49-F238E27FC236}">
                <a16:creationId xmlns:a16="http://schemas.microsoft.com/office/drawing/2014/main" id="{9F0DB967-8647-F99D-2554-917B8D69D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8B2EFC5-EC77-9A45-A9DA-EBEF22855AB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4523" name="TextBox 14">
            <a:extLst>
              <a:ext uri="{FF2B5EF4-FFF2-40B4-BE49-F238E27FC236}">
                <a16:creationId xmlns:a16="http://schemas.microsoft.com/office/drawing/2014/main" id="{85500827-E87E-CBDD-1CE6-585DF957E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3077383"/>
            <a:ext cx="23002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typically 200-500 bp</a:t>
            </a:r>
          </a:p>
        </p:txBody>
      </p:sp>
      <p:sp>
        <p:nvSpPr>
          <p:cNvPr id="64524" name="TextBox 15">
            <a:extLst>
              <a:ext uri="{FF2B5EF4-FFF2-40B4-BE49-F238E27FC236}">
                <a16:creationId xmlns:a16="http://schemas.microsoft.com/office/drawing/2014/main" id="{20458D74-BA2B-C630-24D8-73FF5FEED8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8251" y="2240770"/>
            <a:ext cx="30083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ja-JP" altLang="en-US" sz="1800">
                <a:latin typeface="Arial" panose="020B0604020202020204" pitchFamily="34" charset="0"/>
              </a:rPr>
              <a:t>“</a:t>
            </a:r>
            <a:r>
              <a:rPr lang="en-US" altLang="ja-JP" sz="1800">
                <a:solidFill>
                  <a:srgbClr val="FF0000"/>
                </a:solidFill>
                <a:latin typeface="Arial" panose="020B0604020202020204" pitchFamily="34" charset="0"/>
              </a:rPr>
              <a:t>Read</a:t>
            </a:r>
            <a:r>
              <a:rPr lang="ja-JP" altLang="en-US" sz="1800">
                <a:latin typeface="Arial" panose="020B0604020202020204" pitchFamily="34" charset="0"/>
              </a:rPr>
              <a:t>”</a:t>
            </a:r>
            <a:r>
              <a:rPr lang="en-US" altLang="ja-JP" sz="1800">
                <a:latin typeface="Arial" panose="020B0604020202020204" pitchFamily="34" charset="0"/>
              </a:rPr>
              <a:t> could be 36-300 bp</a:t>
            </a: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EE48207D-F989-1CB3-DF55-1D42408B2080}"/>
              </a:ext>
            </a:extLst>
          </p:cNvPr>
          <p:cNvSpPr/>
          <p:nvPr/>
        </p:nvSpPr>
        <p:spPr>
          <a:xfrm>
            <a:off x="4737101" y="1710545"/>
            <a:ext cx="227013" cy="1404938"/>
          </a:xfrm>
          <a:prstGeom prst="rightBrace">
            <a:avLst/>
          </a:prstGeom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highlight>
                <a:srgbClr val="808000"/>
              </a:highlight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>
            <a:extLst>
              <a:ext uri="{FF2B5EF4-FFF2-40B4-BE49-F238E27FC236}">
                <a16:creationId xmlns:a16="http://schemas.microsoft.com/office/drawing/2014/main" id="{7BFD4A07-21F4-4D73-0A5A-BC202AE7527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271617"/>
            <a:ext cx="8229600" cy="542925"/>
          </a:xfrm>
        </p:spPr>
        <p:txBody>
          <a:bodyPr/>
          <a:lstStyle/>
          <a:p>
            <a:pPr eaLnBrk="1" hangingPunct="1"/>
            <a:r>
              <a:rPr lang="en-US" altLang="en-US" sz="3200" b="1" dirty="0">
                <a:ea typeface="ＭＳ Ｐゴシック" panose="020B0600070205080204" pitchFamily="34" charset="-128"/>
              </a:rPr>
              <a:t>Paired-end sequencing</a:t>
            </a:r>
          </a:p>
        </p:txBody>
      </p:sp>
      <p:sp>
        <p:nvSpPr>
          <p:cNvPr id="65538" name="TextBox 2">
            <a:extLst>
              <a:ext uri="{FF2B5EF4-FFF2-40B4-BE49-F238E27FC236}">
                <a16:creationId xmlns:a16="http://schemas.microsoft.com/office/drawing/2014/main" id="{BC7C7193-ED2E-F1E0-4FB5-86DB795663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700" y="2115004"/>
            <a:ext cx="5665911" cy="1429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57200" indent="-4572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dirty="0"/>
              <a:t>Two reads are generated for each template cluster.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dirty="0"/>
              <a:t>The 1</a:t>
            </a:r>
            <a:r>
              <a:rPr lang="en-US" altLang="en-US" baseline="30000" dirty="0"/>
              <a:t>st</a:t>
            </a:r>
            <a:r>
              <a:rPr lang="en-US" altLang="en-US" dirty="0"/>
              <a:t> is from one end with one primer.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dirty="0"/>
              <a:t>The 2</a:t>
            </a:r>
            <a:r>
              <a:rPr lang="en-US" altLang="en-US" baseline="30000" dirty="0"/>
              <a:t>nd</a:t>
            </a:r>
            <a:r>
              <a:rPr lang="en-US" altLang="en-US" dirty="0"/>
              <a:t> is for the other end with the other primer.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A3A9D79-F31A-3E50-D37E-33A8A73A7391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6104245" y="2790109"/>
            <a:ext cx="1898650" cy="1587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454F5C6-BEBC-00C3-167A-0537E2D331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8802" y="1239915"/>
            <a:ext cx="109537" cy="601662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0C3E89-41A2-B982-26DA-93ECD70E11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8802" y="3740228"/>
            <a:ext cx="109537" cy="601663"/>
          </a:xfrm>
          <a:prstGeom prst="rect">
            <a:avLst/>
          </a:prstGeom>
          <a:solidFill>
            <a:srgbClr val="D99694"/>
          </a:solidFill>
          <a:ln w="9525">
            <a:solidFill>
              <a:srgbClr val="D99694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E9CF953-3474-24B6-9558-43B6C23E43C3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>
            <a:off x="6924188" y="1541540"/>
            <a:ext cx="603250" cy="0"/>
          </a:xfrm>
          <a:prstGeom prst="straightConnector1">
            <a:avLst/>
          </a:prstGeom>
          <a:noFill/>
          <a:ln w="25400">
            <a:solidFill>
              <a:schemeClr val="accent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2E9AF-78A6-4C78-3F0E-61787C6909A6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6824177" y="2243216"/>
            <a:ext cx="801687" cy="1587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3D8153C-9EA2-C206-A0A0-937B43B22080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7041664" y="4041853"/>
            <a:ext cx="601662" cy="1587"/>
          </a:xfrm>
          <a:prstGeom prst="straightConnector1">
            <a:avLst/>
          </a:prstGeom>
          <a:noFill/>
          <a:ln w="25400">
            <a:solidFill>
              <a:schemeClr val="accent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11106AD-216E-06CA-884F-CDF30BCF0919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6940063" y="3352877"/>
            <a:ext cx="801688" cy="1588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1A9EBBA-9FE1-951A-3D58-4B0987274BA7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5774045" y="2791696"/>
            <a:ext cx="1895475" cy="1588"/>
          </a:xfrm>
          <a:prstGeom prst="straightConnector1">
            <a:avLst/>
          </a:prstGeom>
          <a:noFill/>
          <a:ln w="6350">
            <a:solidFill>
              <a:srgbClr val="7F7F7F"/>
            </a:solidFill>
            <a:prstDash val="dot"/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E570F55-4412-7539-F7B4-E42DDA640EA6}"/>
              </a:ext>
            </a:extLst>
          </p:cNvPr>
          <p:cNvSpPr txBox="1"/>
          <p:nvPr/>
        </p:nvSpPr>
        <p:spPr>
          <a:xfrm>
            <a:off x="6093586" y="2645149"/>
            <a:ext cx="839969" cy="369332"/>
          </a:xfrm>
          <a:prstGeom prst="rect">
            <a:avLst/>
          </a:prstGeom>
          <a:noFill/>
          <a:scene3d>
            <a:camera prst="orthographicFront">
              <a:rot lat="0" lon="0" rev="5400000"/>
            </a:camera>
            <a:lightRig rig="threePt" dir="t"/>
          </a:scene3d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latin typeface="+mn-lt"/>
                <a:ea typeface="+mn-ea"/>
              </a:rPr>
              <a:t>Fix size</a:t>
            </a:r>
          </a:p>
        </p:txBody>
      </p:sp>
      <p:sp>
        <p:nvSpPr>
          <p:cNvPr id="65548" name="Slide Number Placeholder 13">
            <a:extLst>
              <a:ext uri="{FF2B5EF4-FFF2-40B4-BE49-F238E27FC236}">
                <a16:creationId xmlns:a16="http://schemas.microsoft.com/office/drawing/2014/main" id="{35D99DF2-2837-87E5-7631-789BDB23A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1ADF61F-8192-FE4E-BFFF-7204F0B3A2E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5549" name="TextBox 1">
            <a:extLst>
              <a:ext uri="{FF2B5EF4-FFF2-40B4-BE49-F238E27FC236}">
                <a16:creationId xmlns:a16="http://schemas.microsoft.com/office/drawing/2014/main" id="{5D17BD22-04EB-431E-AB51-61AF9C68E4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4414" y="2040016"/>
            <a:ext cx="11779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Read 1</a:t>
            </a:r>
          </a:p>
        </p:txBody>
      </p:sp>
      <p:sp>
        <p:nvSpPr>
          <p:cNvPr id="65550" name="TextBox 14">
            <a:extLst>
              <a:ext uri="{FF2B5EF4-FFF2-40B4-BE49-F238E27FC236}">
                <a16:creationId xmlns:a16="http://schemas.microsoft.com/office/drawing/2014/main" id="{A3E48831-D8EA-EAAA-EC38-4669781942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98877" y="3143328"/>
            <a:ext cx="11779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Read 2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Slide Number Placeholder 1">
            <a:extLst>
              <a:ext uri="{FF2B5EF4-FFF2-40B4-BE49-F238E27FC236}">
                <a16:creationId xmlns:a16="http://schemas.microsoft.com/office/drawing/2014/main" id="{54D02B47-C9CC-A5D2-DEA4-6985BE646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614D08D-353C-8341-B459-4EF66A86D31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7586" name="Title 2">
            <a:extLst>
              <a:ext uri="{FF2B5EF4-FFF2-40B4-BE49-F238E27FC236}">
                <a16:creationId xmlns:a16="http://schemas.microsoft.com/office/drawing/2014/main" id="{481307EF-769E-6134-68C2-147A973FF93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314605"/>
            <a:ext cx="8229600" cy="687952"/>
          </a:xfrm>
        </p:spPr>
        <p:txBody>
          <a:bodyPr/>
          <a:lstStyle/>
          <a:p>
            <a:r>
              <a:rPr lang="en-US" altLang="en-US" sz="3200" dirty="0">
                <a:latin typeface="+mn-lt"/>
                <a:ea typeface="ＭＳ Ｐゴシック" panose="020B0600070205080204" pitchFamily="34" charset="-128"/>
              </a:rPr>
              <a:t>Summary</a:t>
            </a:r>
          </a:p>
        </p:txBody>
      </p:sp>
      <p:sp>
        <p:nvSpPr>
          <p:cNvPr id="67587" name="TextBox 1">
            <a:extLst>
              <a:ext uri="{FF2B5EF4-FFF2-40B4-BE49-F238E27FC236}">
                <a16:creationId xmlns:a16="http://schemas.microsoft.com/office/drawing/2014/main" id="{D53A6617-ED80-9A66-03DA-64CC670BCA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1412" y="1175814"/>
            <a:ext cx="5678991" cy="2556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800" dirty="0">
                <a:latin typeface="+mn-lt"/>
              </a:rPr>
              <a:t>NGS platforms</a:t>
            </a: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800" dirty="0">
                <a:latin typeface="+mn-lt"/>
              </a:rPr>
              <a:t>Pro and con of each platform</a:t>
            </a: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800" dirty="0">
                <a:latin typeface="+mn-lt"/>
              </a:rPr>
              <a:t>Approaches for library preparation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15491E93-91F2-29BA-74FD-E5340AF62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5953"/>
            <a:ext cx="8229600" cy="531812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Sanger sequencing technology - II</a:t>
            </a:r>
          </a:p>
        </p:txBody>
      </p:sp>
      <p:sp>
        <p:nvSpPr>
          <p:cNvPr id="20482" name="Slide Number Placeholder 3">
            <a:extLst>
              <a:ext uri="{FF2B5EF4-FFF2-40B4-BE49-F238E27FC236}">
                <a16:creationId xmlns:a16="http://schemas.microsoft.com/office/drawing/2014/main" id="{E1C82032-802B-C021-5444-E85BF739C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0CF4362-ABED-7F44-A2E6-41F793B1D01F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0483" name="Picture 5" descr="Screen Shot 2015-01-31 at 3.09.29 PM.png">
            <a:extLst>
              <a:ext uri="{FF2B5EF4-FFF2-40B4-BE49-F238E27FC236}">
                <a16:creationId xmlns:a16="http://schemas.microsoft.com/office/drawing/2014/main" id="{84CF1FF5-44C3-3F14-ED31-AC7054E43A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778988"/>
            <a:ext cx="6054398" cy="4211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4" name="Rectangle 6">
            <a:extLst>
              <a:ext uri="{FF2B5EF4-FFF2-40B4-BE49-F238E27FC236}">
                <a16:creationId xmlns:a16="http://schemas.microsoft.com/office/drawing/2014/main" id="{03A8CDA0-D26A-4A55-186C-A29C4BD01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3101" y="5457826"/>
            <a:ext cx="817563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wikipedia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A7DE3A-99F1-142A-4097-A024F9BABF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-107950"/>
            <a:ext cx="812800" cy="5207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E7204F-0651-A8C1-9070-DB9249D93D4E}"/>
              </a:ext>
            </a:extLst>
          </p:cNvPr>
          <p:cNvSpPr txBox="1"/>
          <p:nvPr/>
        </p:nvSpPr>
        <p:spPr>
          <a:xfrm>
            <a:off x="1700577" y="1856805"/>
            <a:ext cx="251992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1200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x</a:t>
            </a:r>
          </a:p>
        </p:txBody>
      </p:sp>
      <p:pic>
        <p:nvPicPr>
          <p:cNvPr id="20487" name="Picture 4">
            <a:extLst>
              <a:ext uri="{FF2B5EF4-FFF2-40B4-BE49-F238E27FC236}">
                <a16:creationId xmlns:a16="http://schemas.microsoft.com/office/drawing/2014/main" id="{8E8F2495-8637-A0DB-53C7-A68F77BF1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349" y="1477964"/>
            <a:ext cx="1785939" cy="2540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9021B512-779D-9016-871E-B4D316BC6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0952"/>
            <a:ext cx="8229600" cy="54292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Next-gen sequencing (NGS) technologies</a:t>
            </a:r>
          </a:p>
        </p:txBody>
      </p:sp>
      <p:sp>
        <p:nvSpPr>
          <p:cNvPr id="22530" name="Slide Number Placeholder 3">
            <a:extLst>
              <a:ext uri="{FF2B5EF4-FFF2-40B4-BE49-F238E27FC236}">
                <a16:creationId xmlns:a16="http://schemas.microsoft.com/office/drawing/2014/main" id="{35DEA0AE-27C6-8874-8B46-208B886EA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2E8E9D5-17E9-C84A-A29B-0877865385E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1F665D2-131C-8C5A-9D59-022886FF0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7720" y="999177"/>
            <a:ext cx="5128688" cy="363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1EEC6F-50E5-A6D0-5920-ED415A42721C}"/>
              </a:ext>
            </a:extLst>
          </p:cNvPr>
          <p:cNvSpPr txBox="1"/>
          <p:nvPr/>
        </p:nvSpPr>
        <p:spPr>
          <a:xfrm>
            <a:off x="4342064" y="4767263"/>
            <a:ext cx="25083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+mn-lt"/>
              </a:rPr>
              <a:t>Satam</a:t>
            </a:r>
            <a:r>
              <a:rPr lang="en-US" sz="1200" dirty="0">
                <a:latin typeface="+mn-lt"/>
              </a:rPr>
              <a:t> et al., 2023, Biology, 12(7):997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C9683A-6A9B-7A1F-55F1-3436BD98E0C6}"/>
              </a:ext>
            </a:extLst>
          </p:cNvPr>
          <p:cNvSpPr txBox="1"/>
          <p:nvPr/>
        </p:nvSpPr>
        <p:spPr>
          <a:xfrm>
            <a:off x="4470401" y="2160586"/>
            <a:ext cx="11897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Illumina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10648-26AF-923E-5E98-D3B61C1F2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11CB7907-C72A-426C-0982-853F050E0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0952"/>
            <a:ext cx="8229600" cy="54292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Major next-gen sequencing (NGS) technologies</a:t>
            </a:r>
          </a:p>
        </p:txBody>
      </p:sp>
      <p:sp>
        <p:nvSpPr>
          <p:cNvPr id="22530" name="Slide Number Placeholder 3">
            <a:extLst>
              <a:ext uri="{FF2B5EF4-FFF2-40B4-BE49-F238E27FC236}">
                <a16:creationId xmlns:a16="http://schemas.microsoft.com/office/drawing/2014/main" id="{A7B75BDE-9458-E8B3-41CF-A4FB5E19E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2E8E9D5-17E9-C84A-A29B-0877865385E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2532" name="Picture 8">
            <a:extLst>
              <a:ext uri="{FF2B5EF4-FFF2-40B4-BE49-F238E27FC236}">
                <a16:creationId xmlns:a16="http://schemas.microsoft.com/office/drawing/2014/main" id="{25107905-E8B8-77DB-A2E9-33326789BB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306" y="975344"/>
            <a:ext cx="4227366" cy="2296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3" name="Picture 9">
            <a:extLst>
              <a:ext uri="{FF2B5EF4-FFF2-40B4-BE49-F238E27FC236}">
                <a16:creationId xmlns:a16="http://schemas.microsoft.com/office/drawing/2014/main" id="{598FE5C0-C9D4-2013-449D-AC11F0562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019673"/>
            <a:ext cx="3934971" cy="1571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4" name="Picture 11">
            <a:extLst>
              <a:ext uri="{FF2B5EF4-FFF2-40B4-BE49-F238E27FC236}">
                <a16:creationId xmlns:a16="http://schemas.microsoft.com/office/drawing/2014/main" id="{42021E61-51D4-AD7A-A5E3-24C084FD65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4785" y="3254583"/>
            <a:ext cx="4152015" cy="94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8722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0007-2B2E-47BF-DD51-159DE9CCF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6596" y="1287273"/>
            <a:ext cx="5727404" cy="2680038"/>
          </a:xfrm>
        </p:spPr>
        <p:txBody>
          <a:bodyPr/>
          <a:lstStyle/>
          <a:p>
            <a:pPr algn="l">
              <a:defRPr/>
            </a:pPr>
            <a:r>
              <a:rPr lang="en-US" sz="2400" dirty="0"/>
              <a:t>Highly sensitive and nonstop reading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Before single molecular &amp; "super long" sequencing technologies,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fragmentation</a:t>
            </a:r>
            <a:r>
              <a:rPr lang="en-US" sz="2400" dirty="0"/>
              <a:t> and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amplification/cloning </a:t>
            </a:r>
            <a:r>
              <a:rPr lang="en-US" sz="2400" dirty="0"/>
              <a:t>of a single nucleotide molecule are needed for sequencing.</a:t>
            </a:r>
          </a:p>
        </p:txBody>
      </p:sp>
      <p:sp>
        <p:nvSpPr>
          <p:cNvPr id="24578" name="Slide Number Placeholder 3">
            <a:extLst>
              <a:ext uri="{FF2B5EF4-FFF2-40B4-BE49-F238E27FC236}">
                <a16:creationId xmlns:a16="http://schemas.microsoft.com/office/drawing/2014/main" id="{A6F24DAA-7388-96EC-944C-B71B972C0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B31BDC3-1E62-E849-9E22-A421A10BDFBC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4579" name="Picture 2">
            <a:extLst>
              <a:ext uri="{FF2B5EF4-FFF2-40B4-BE49-F238E27FC236}">
                <a16:creationId xmlns:a16="http://schemas.microsoft.com/office/drawing/2014/main" id="{342BBEF1-19E5-37D0-DAB7-E2591B4DC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4" y="1176189"/>
            <a:ext cx="3954869" cy="2791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E2E95B7-0C9F-C4B5-A28C-DDB58F576255}"/>
              </a:ext>
            </a:extLst>
          </p:cNvPr>
          <p:cNvSpPr txBox="1">
            <a:spLocks/>
          </p:cNvSpPr>
          <p:nvPr/>
        </p:nvSpPr>
        <p:spPr bwMode="auto">
          <a:xfrm>
            <a:off x="457200" y="298881"/>
            <a:ext cx="8229600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altLang="en-US" dirty="0">
                <a:ea typeface="ＭＳ Ｐゴシック" panose="020B0600070205080204" pitchFamily="34" charset="-128"/>
              </a:rPr>
              <a:t>Ideal sequencing technologies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Number Placeholder 1">
            <a:extLst>
              <a:ext uri="{FF2B5EF4-FFF2-40B4-BE49-F238E27FC236}">
                <a16:creationId xmlns:a16="http://schemas.microsoft.com/office/drawing/2014/main" id="{5B74B720-AEBF-8348-2AC8-C384B086E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F06995B-A36A-A342-8FFA-F8801FA78A29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1202" name="Title 2">
            <a:extLst>
              <a:ext uri="{FF2B5EF4-FFF2-40B4-BE49-F238E27FC236}">
                <a16:creationId xmlns:a16="http://schemas.microsoft.com/office/drawing/2014/main" id="{312DC822-17AD-A9BD-B2E4-91BD840F44C5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COMMON</a:t>
            </a: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 in all NGS platforms</a:t>
            </a:r>
          </a:p>
        </p:txBody>
      </p:sp>
      <p:sp>
        <p:nvSpPr>
          <p:cNvPr id="25603" name="TextBox 3">
            <a:extLst>
              <a:ext uri="{FF2B5EF4-FFF2-40B4-BE49-F238E27FC236}">
                <a16:creationId xmlns:a16="http://schemas.microsoft.com/office/drawing/2014/main" id="{30BECCEF-485F-EE96-7AC3-FFD6F7EEA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7775" y="1560107"/>
            <a:ext cx="4149184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The </a:t>
            </a:r>
            <a:r>
              <a:rPr lang="en-US" altLang="en-US" sz="2400" dirty="0">
                <a:solidFill>
                  <a:srgbClr val="FF0000"/>
                </a:solidFill>
                <a:latin typeface="Arial" panose="020B0604020202020204" pitchFamily="34" charset="0"/>
              </a:rPr>
              <a:t>adaptor</a:t>
            </a:r>
            <a:r>
              <a:rPr lang="en-US" altLang="en-US" sz="2400" dirty="0">
                <a:latin typeface="Arial" panose="020B0604020202020204" pitchFamily="34" charset="0"/>
              </a:rPr>
              <a:t> is required for library preparation</a:t>
            </a:r>
          </a:p>
        </p:txBody>
      </p:sp>
      <p:sp>
        <p:nvSpPr>
          <p:cNvPr id="25604" name="TextBox 3">
            <a:extLst>
              <a:ext uri="{FF2B5EF4-FFF2-40B4-BE49-F238E27FC236}">
                <a16:creationId xmlns:a16="http://schemas.microsoft.com/office/drawing/2014/main" id="{9B9C6E2C-11C0-F62E-D5E9-3AD1D35315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440" y="692150"/>
            <a:ext cx="18240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 dirty="0"/>
              <a:t>RNA/DNA</a:t>
            </a:r>
          </a:p>
        </p:txBody>
      </p:sp>
      <p:sp>
        <p:nvSpPr>
          <p:cNvPr id="25605" name="TextBox 4">
            <a:extLst>
              <a:ext uri="{FF2B5EF4-FFF2-40B4-BE49-F238E27FC236}">
                <a16:creationId xmlns:a16="http://schemas.microsoft.com/office/drawing/2014/main" id="{8CA1F818-4CDA-3A5A-542F-DCA71789E9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050" y="1778364"/>
            <a:ext cx="1330814" cy="584775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 dirty="0"/>
              <a:t>Library</a:t>
            </a:r>
          </a:p>
        </p:txBody>
      </p:sp>
      <p:sp>
        <p:nvSpPr>
          <p:cNvPr id="25606" name="TextBox 5">
            <a:extLst>
              <a:ext uri="{FF2B5EF4-FFF2-40B4-BE49-F238E27FC236}">
                <a16:creationId xmlns:a16="http://schemas.microsoft.com/office/drawing/2014/main" id="{7E9783AD-68C1-AD94-1252-9B14A5D184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043" y="2953083"/>
            <a:ext cx="2343150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 b="1" dirty="0"/>
              <a:t>Sequencing*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F851214-07E4-5568-95F1-DFBEDDC694B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284251" y="1275910"/>
            <a:ext cx="0" cy="503202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5608" name="TextBox 11">
            <a:extLst>
              <a:ext uri="{FF2B5EF4-FFF2-40B4-BE49-F238E27FC236}">
                <a16:creationId xmlns:a16="http://schemas.microsoft.com/office/drawing/2014/main" id="{25A0AE7D-1285-ACAC-250D-C0DCB69D42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7064" y="322264"/>
            <a:ext cx="6842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Input</a:t>
            </a:r>
          </a:p>
        </p:txBody>
      </p:sp>
      <p:sp>
        <p:nvSpPr>
          <p:cNvPr id="25609" name="TextBox 14">
            <a:extLst>
              <a:ext uri="{FF2B5EF4-FFF2-40B4-BE49-F238E27FC236}">
                <a16:creationId xmlns:a16="http://schemas.microsoft.com/office/drawing/2014/main" id="{EFD86A42-DE54-941D-3FF7-27984911CD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240" y="4090218"/>
            <a:ext cx="9604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 dirty="0"/>
              <a:t>Data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1AC238C-8FE3-141D-2EE1-604908527BE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284251" y="2359084"/>
            <a:ext cx="0" cy="584662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5611" name="TextBox 11">
            <a:extLst>
              <a:ext uri="{FF2B5EF4-FFF2-40B4-BE49-F238E27FC236}">
                <a16:creationId xmlns:a16="http://schemas.microsoft.com/office/drawing/2014/main" id="{A58A7914-5204-5A39-BA6B-55DD4B3301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5626" y="4615681"/>
            <a:ext cx="8572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Output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C9509EF-4F38-67F0-EC8C-0A78A4B6685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284251" y="3530012"/>
            <a:ext cx="0" cy="558136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5613" name="Rectangle 21">
            <a:extLst>
              <a:ext uri="{FF2B5EF4-FFF2-40B4-BE49-F238E27FC236}">
                <a16:creationId xmlns:a16="http://schemas.microsoft.com/office/drawing/2014/main" id="{3AEFA295-3200-3EE8-EF1E-0BF0E47C47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7774" y="2669769"/>
            <a:ext cx="4403653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Hundreds to thousands of millions of DNA fragments are sequenced </a:t>
            </a:r>
            <a:r>
              <a:rPr lang="en-US" altLang="en-US" sz="2400" b="1" i="1" dirty="0">
                <a:latin typeface="Arial" panose="020B0604020202020204" pitchFamily="34" charset="0"/>
              </a:rPr>
              <a:t>in parallel</a:t>
            </a:r>
          </a:p>
        </p:txBody>
      </p:sp>
      <p:grpSp>
        <p:nvGrpSpPr>
          <p:cNvPr id="25614" name="Group 2">
            <a:extLst>
              <a:ext uri="{FF2B5EF4-FFF2-40B4-BE49-F238E27FC236}">
                <a16:creationId xmlns:a16="http://schemas.microsoft.com/office/drawing/2014/main" id="{7212F362-76AB-A8F7-B051-7A5FAF762590}"/>
              </a:ext>
            </a:extLst>
          </p:cNvPr>
          <p:cNvGrpSpPr>
            <a:grpSpLocks/>
          </p:cNvGrpSpPr>
          <p:nvPr/>
        </p:nvGrpSpPr>
        <p:grpSpPr bwMode="auto">
          <a:xfrm>
            <a:off x="7220847" y="1100427"/>
            <a:ext cx="1006475" cy="3101975"/>
            <a:chOff x="7594716" y="1696275"/>
            <a:chExt cx="1006585" cy="310197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C53DE7E-60CA-B57A-BCDD-F25178A5A61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7597202" y="3246468"/>
              <a:ext cx="1898650" cy="1587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00F15DD-0DBC-5B18-0ED6-BA774B122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1752" y="1696275"/>
              <a:ext cx="109549" cy="601662"/>
            </a:xfrm>
            <a:prstGeom prst="rect">
              <a:avLst/>
            </a:prstGeom>
            <a:solidFill>
              <a:srgbClr val="660066"/>
            </a:solidFill>
            <a:ln w="9525">
              <a:solidFill>
                <a:srgbClr val="660066"/>
              </a:solidFill>
              <a:miter lim="800000"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defRPr/>
              </a:pPr>
              <a:endParaRPr lang="en-US" altLang="en-US" sz="180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00AEC6C-DF18-0A83-2025-76E3BBE29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1752" y="4196587"/>
              <a:ext cx="109549" cy="601663"/>
            </a:xfrm>
            <a:prstGeom prst="rect">
              <a:avLst/>
            </a:prstGeom>
            <a:solidFill>
              <a:srgbClr val="D99694"/>
            </a:solidFill>
            <a:ln w="9525">
              <a:solidFill>
                <a:srgbClr val="D99694"/>
              </a:solidFill>
              <a:miter lim="800000"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defRPr/>
              </a:pPr>
              <a:endParaRPr lang="en-US" altLang="en-US" sz="180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2DFD335-4486-C4FF-7EC1-CA81F972C8F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7266965" y="3248056"/>
              <a:ext cx="1895475" cy="1588"/>
            </a:xfrm>
            <a:prstGeom prst="straightConnector1">
              <a:avLst/>
            </a:prstGeom>
            <a:noFill/>
            <a:ln w="6350">
              <a:solidFill>
                <a:srgbClr val="7F7F7F"/>
              </a:solidFill>
              <a:prstDash val="dot"/>
              <a:round/>
              <a:headEnd type="arrow" w="med" len="med"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3B26FBD-4198-B7C8-D4F0-1CB4DE951A3D}"/>
                </a:ext>
              </a:extLst>
            </p:cNvPr>
            <p:cNvSpPr txBox="1"/>
            <p:nvPr/>
          </p:nvSpPr>
          <p:spPr>
            <a:xfrm>
              <a:off x="7654386" y="3069193"/>
              <a:ext cx="727032" cy="369332"/>
            </a:xfrm>
            <a:prstGeom prst="rect">
              <a:avLst/>
            </a:prstGeom>
            <a:noFill/>
            <a:scene3d>
              <a:camera prst="orthographicFront">
                <a:rot lat="0" lon="0" rev="5400000"/>
              </a:camera>
              <a:lightRig rig="threePt" dir="t"/>
            </a:scene3d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800" dirty="0">
                  <a:latin typeface="+mn-lt"/>
                  <a:ea typeface="+mn-ea"/>
                </a:rPr>
                <a:t>Insert</a:t>
              </a:r>
            </a:p>
          </p:txBody>
        </p:sp>
        <p:sp>
          <p:nvSpPr>
            <p:cNvPr id="25620" name="TextBox 1">
              <a:extLst>
                <a:ext uri="{FF2B5EF4-FFF2-40B4-BE49-F238E27FC236}">
                  <a16:creationId xmlns:a16="http://schemas.microsoft.com/office/drawing/2014/main" id="{CB2BBD4D-2484-0B99-B4BC-B56515C430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94716" y="1795903"/>
              <a:ext cx="8805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Arial" panose="020B0604020202020204" pitchFamily="34" charset="0"/>
                </a:rPr>
                <a:t>adaptor</a:t>
              </a:r>
            </a:p>
          </p:txBody>
        </p:sp>
        <p:sp>
          <p:nvSpPr>
            <p:cNvPr id="25621" name="TextBox 23">
              <a:extLst>
                <a:ext uri="{FF2B5EF4-FFF2-40B4-BE49-F238E27FC236}">
                  <a16:creationId xmlns:a16="http://schemas.microsoft.com/office/drawing/2014/main" id="{94237B1B-8591-2667-E02F-58ADCD8D79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94716" y="4334750"/>
              <a:ext cx="8805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Arial" panose="020B0604020202020204" pitchFamily="34" charset="0"/>
                </a:rPr>
                <a:t>adaptor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/>
      <p:bldP spid="256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Number Placeholder 3">
            <a:extLst>
              <a:ext uri="{FF2B5EF4-FFF2-40B4-BE49-F238E27FC236}">
                <a16:creationId xmlns:a16="http://schemas.microsoft.com/office/drawing/2014/main" id="{3BB17F2A-0A6A-B624-143D-545090E2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A2E15AB-7720-9347-86F9-10080B37AF5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E052951-E8AB-1566-47F2-121A77DD3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0029"/>
            <a:ext cx="8229600" cy="542925"/>
          </a:xfrm>
        </p:spPr>
        <p:txBody>
          <a:bodyPr/>
          <a:lstStyle/>
          <a:p>
            <a:pPr>
              <a:defRPr/>
            </a:pPr>
            <a:r>
              <a:rPr lang="en-US" b="1" i="1" dirty="0">
                <a:latin typeface="+mn-lt"/>
              </a:rPr>
              <a:t>Single-molecule </a:t>
            </a:r>
            <a:r>
              <a:rPr lang="en-US" dirty="0">
                <a:latin typeface="+mn-lt"/>
              </a:rPr>
              <a:t>and </a:t>
            </a:r>
            <a:r>
              <a:rPr lang="en-US" b="1" i="1" dirty="0">
                <a:latin typeface="+mn-lt"/>
              </a:rPr>
              <a:t>amplification-based </a:t>
            </a:r>
            <a:r>
              <a:rPr lang="en-US" dirty="0">
                <a:latin typeface="+mn-lt"/>
              </a:rPr>
              <a:t>approaches</a:t>
            </a:r>
          </a:p>
        </p:txBody>
      </p:sp>
      <p:grpSp>
        <p:nvGrpSpPr>
          <p:cNvPr id="26627" name="Group 8">
            <a:extLst>
              <a:ext uri="{FF2B5EF4-FFF2-40B4-BE49-F238E27FC236}">
                <a16:creationId xmlns:a16="http://schemas.microsoft.com/office/drawing/2014/main" id="{E58FC484-5F09-97EC-007D-058EFA83FEA3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52513" y="1065546"/>
            <a:ext cx="120650" cy="847725"/>
            <a:chOff x="968668" y="1437407"/>
            <a:chExt cx="109537" cy="310197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85F50A1-768B-8424-E0AC-45A40E67D7E1}"/>
                </a:ext>
              </a:extLst>
            </p:cNvPr>
            <p:cNvCxnSpPr/>
            <p:nvPr/>
          </p:nvCxnSpPr>
          <p:spPr>
            <a:xfrm rot="5400000">
              <a:off x="76579" y="2986953"/>
              <a:ext cx="1893715" cy="2883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736C04-C1D5-9440-02E4-B44C62EB28B7}"/>
                </a:ext>
              </a:extLst>
            </p:cNvPr>
            <p:cNvSpPr/>
            <p:nvPr/>
          </p:nvSpPr>
          <p:spPr>
            <a:xfrm>
              <a:off x="968668" y="1437407"/>
              <a:ext cx="109537" cy="604130"/>
            </a:xfrm>
            <a:prstGeom prst="rect">
              <a:avLst/>
            </a:prstGeom>
            <a:solidFill>
              <a:srgbClr val="660066"/>
            </a:solidFill>
            <a:ln>
              <a:solidFill>
                <a:srgbClr val="66006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3607939-208B-0984-CF93-741AF826340D}"/>
                </a:ext>
              </a:extLst>
            </p:cNvPr>
            <p:cNvSpPr/>
            <p:nvPr/>
          </p:nvSpPr>
          <p:spPr>
            <a:xfrm>
              <a:off x="968668" y="3935252"/>
              <a:ext cx="109537" cy="60413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</p:grpSp>
      <p:sp>
        <p:nvSpPr>
          <p:cNvPr id="26628" name="TextBox 17">
            <a:extLst>
              <a:ext uri="{FF2B5EF4-FFF2-40B4-BE49-F238E27FC236}">
                <a16:creationId xmlns:a16="http://schemas.microsoft.com/office/drawing/2014/main" id="{B067810C-4A58-E0B7-B2F4-85E82D8D66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8763" y="1065545"/>
            <a:ext cx="300196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Nucleotide detector: </a:t>
            </a:r>
            <a:r>
              <a:rPr lang="en-US" altLang="en-US" sz="2400" b="1" dirty="0">
                <a:latin typeface="+mn-lt"/>
              </a:rPr>
              <a:t>VERY</a:t>
            </a:r>
            <a:r>
              <a:rPr lang="en-US" altLang="en-US" sz="2400" dirty="0">
                <a:latin typeface="+mn-lt"/>
              </a:rPr>
              <a:t> sensitive</a:t>
            </a:r>
          </a:p>
        </p:txBody>
      </p:sp>
      <p:sp>
        <p:nvSpPr>
          <p:cNvPr id="26630" name="TextBox 32">
            <a:extLst>
              <a:ext uri="{FF2B5EF4-FFF2-40B4-BE49-F238E27FC236}">
                <a16:creationId xmlns:a16="http://schemas.microsoft.com/office/drawing/2014/main" id="{E92E5D1A-0BCB-7B9D-5CA2-70AF602E71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5263" y="1086183"/>
            <a:ext cx="304596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+mn-lt"/>
              </a:rPr>
              <a:t>Directly read sequence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+mn-lt"/>
              </a:rPr>
              <a:t>single-molecule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B85452B-0247-214F-4322-C52AEFABB67A}"/>
              </a:ext>
            </a:extLst>
          </p:cNvPr>
          <p:cNvGrpSpPr>
            <a:grpSpLocks/>
          </p:cNvGrpSpPr>
          <p:nvPr/>
        </p:nvGrpSpPr>
        <p:grpSpPr bwMode="auto">
          <a:xfrm>
            <a:off x="1052514" y="2408238"/>
            <a:ext cx="7958137" cy="1200150"/>
            <a:chOff x="1052406" y="3679764"/>
            <a:chExt cx="7957909" cy="1200328"/>
          </a:xfrm>
        </p:grpSpPr>
        <p:grpSp>
          <p:nvGrpSpPr>
            <p:cNvPr id="26634" name="Group 68">
              <a:extLst>
                <a:ext uri="{FF2B5EF4-FFF2-40B4-BE49-F238E27FC236}">
                  <a16:creationId xmlns:a16="http://schemas.microsoft.com/office/drawing/2014/main" id="{EE32F99E-DDFE-4969-9C75-872D4ED6CE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52406" y="3679764"/>
              <a:ext cx="4984650" cy="1200328"/>
              <a:chOff x="1052406" y="3679764"/>
              <a:chExt cx="4984650" cy="1200328"/>
            </a:xfrm>
          </p:grpSpPr>
          <p:sp>
            <p:nvSpPr>
              <p:cNvPr id="26636" name="TextBox 23">
                <a:extLst>
                  <a:ext uri="{FF2B5EF4-FFF2-40B4-BE49-F238E27FC236}">
                    <a16:creationId xmlns:a16="http://schemas.microsoft.com/office/drawing/2014/main" id="{728016DD-45C2-18E0-C0D6-FE9A09B0F7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8906" y="3679764"/>
                <a:ext cx="3219562" cy="12003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 dirty="0">
                    <a:latin typeface="+mn-lt"/>
                  </a:rPr>
                  <a:t>Nucleotide detector: Not sensitive at the single molecular level</a:t>
                </a:r>
              </a:p>
            </p:txBody>
          </p:sp>
          <p:grpSp>
            <p:nvGrpSpPr>
              <p:cNvPr id="26637" name="Group 28">
                <a:extLst>
                  <a:ext uri="{FF2B5EF4-FFF2-40B4-BE49-F238E27FC236}">
                    <a16:creationId xmlns:a16="http://schemas.microsoft.com/office/drawing/2014/main" id="{884FE9E6-13D2-D8FD-4510-420A177268B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1052406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397C79E7-044D-371F-DFE8-8D5317FFA353}"/>
                    </a:ext>
                  </a:extLst>
                </p:cNvPr>
                <p:cNvCxnSpPr/>
                <p:nvPr/>
              </p:nvCxnSpPr>
              <p:spPr>
                <a:xfrm rot="5400000">
                  <a:off x="71774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C7E5DB27-3568-0E50-B978-93E8061F68EF}"/>
                    </a:ext>
                  </a:extLst>
                </p:cNvPr>
                <p:cNvSpPr/>
                <p:nvPr/>
              </p:nvSpPr>
              <p:spPr>
                <a:xfrm>
                  <a:off x="968308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7B344C89-39A2-3EDC-C5AC-D497213EB465}"/>
                    </a:ext>
                  </a:extLst>
                </p:cNvPr>
                <p:cNvSpPr/>
                <p:nvPr/>
              </p:nvSpPr>
              <p:spPr>
                <a:xfrm>
                  <a:off x="968308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38" name="Group 34">
                <a:extLst>
                  <a:ext uri="{FF2B5EF4-FFF2-40B4-BE49-F238E27FC236}">
                    <a16:creationId xmlns:a16="http://schemas.microsoft.com/office/drawing/2014/main" id="{A7D3FBC4-16F0-2AAF-5EED-1CF9A8FFBF1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48500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E591BD4C-357D-F882-9F95-94F698F4630C}"/>
                    </a:ext>
                  </a:extLst>
                </p:cNvPr>
                <p:cNvCxnSpPr/>
                <p:nvPr/>
              </p:nvCxnSpPr>
              <p:spPr>
                <a:xfrm rot="5400000">
                  <a:off x="72144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32EC22B3-A595-6C12-BCD9-3F4F58E37FEC}"/>
                    </a:ext>
                  </a:extLst>
                </p:cNvPr>
                <p:cNvSpPr/>
                <p:nvPr/>
              </p:nvSpPr>
              <p:spPr>
                <a:xfrm>
                  <a:off x="968679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EA19D39D-3F12-1A01-045A-E45EF3B4C765}"/>
                    </a:ext>
                  </a:extLst>
                </p:cNvPr>
                <p:cNvSpPr/>
                <p:nvPr/>
              </p:nvSpPr>
              <p:spPr>
                <a:xfrm>
                  <a:off x="968679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39" name="Group 38">
                <a:extLst>
                  <a:ext uri="{FF2B5EF4-FFF2-40B4-BE49-F238E27FC236}">
                    <a16:creationId xmlns:a16="http://schemas.microsoft.com/office/drawing/2014/main" id="{5C52B8E0-C05C-4E7A-8B8E-D58C0338C9D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0024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62BF57BA-1202-395B-D34F-329469028117}"/>
                    </a:ext>
                  </a:extLst>
                </p:cNvPr>
                <p:cNvCxnSpPr/>
                <p:nvPr/>
              </p:nvCxnSpPr>
              <p:spPr>
                <a:xfrm rot="5400000">
                  <a:off x="72148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4FF363E6-CB59-6773-19D6-08AFAFBED752}"/>
                    </a:ext>
                  </a:extLst>
                </p:cNvPr>
                <p:cNvSpPr/>
                <p:nvPr/>
              </p:nvSpPr>
              <p:spPr>
                <a:xfrm>
                  <a:off x="968683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3D656322-ADF9-EC7C-4C26-A6F6D1C47883}"/>
                    </a:ext>
                  </a:extLst>
                </p:cNvPr>
                <p:cNvSpPr/>
                <p:nvPr/>
              </p:nvSpPr>
              <p:spPr>
                <a:xfrm>
                  <a:off x="968683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0" name="Group 42">
                <a:extLst>
                  <a:ext uri="{FF2B5EF4-FFF2-40B4-BE49-F238E27FC236}">
                    <a16:creationId xmlns:a16="http://schemas.microsoft.com/office/drawing/2014/main" id="{0129A9A0-CABC-D5BC-CB60-7BE8FE155DA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1548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8E25FE86-EA2C-B2FE-0F03-09A1B4353FB2}"/>
                    </a:ext>
                  </a:extLst>
                </p:cNvPr>
                <p:cNvCxnSpPr/>
                <p:nvPr/>
              </p:nvCxnSpPr>
              <p:spPr>
                <a:xfrm rot="5400000">
                  <a:off x="72153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098AAE47-0717-2980-AFB6-85F68E8028ED}"/>
                    </a:ext>
                  </a:extLst>
                </p:cNvPr>
                <p:cNvSpPr/>
                <p:nvPr/>
              </p:nvSpPr>
              <p:spPr>
                <a:xfrm>
                  <a:off x="968687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F5017BE8-32C4-D9BC-C93D-64ACF3081253}"/>
                    </a:ext>
                  </a:extLst>
                </p:cNvPr>
                <p:cNvSpPr/>
                <p:nvPr/>
              </p:nvSpPr>
              <p:spPr>
                <a:xfrm>
                  <a:off x="968687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1" name="Group 46">
                <a:extLst>
                  <a:ext uri="{FF2B5EF4-FFF2-40B4-BE49-F238E27FC236}">
                    <a16:creationId xmlns:a16="http://schemas.microsoft.com/office/drawing/2014/main" id="{A4956BF4-FE4B-E389-B10E-C6E9E9556E6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3072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79FC9EEB-8614-D773-AB2F-80E3F6E65339}"/>
                    </a:ext>
                  </a:extLst>
                </p:cNvPr>
                <p:cNvCxnSpPr/>
                <p:nvPr/>
              </p:nvCxnSpPr>
              <p:spPr>
                <a:xfrm rot="5400000">
                  <a:off x="72156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54FCA87-CA00-6954-CA80-AC3ADE91A98B}"/>
                    </a:ext>
                  </a:extLst>
                </p:cNvPr>
                <p:cNvSpPr/>
                <p:nvPr/>
              </p:nvSpPr>
              <p:spPr>
                <a:xfrm>
                  <a:off x="968691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AA807908-EA61-CD3E-5B5D-25B5F0A01D4A}"/>
                    </a:ext>
                  </a:extLst>
                </p:cNvPr>
                <p:cNvSpPr/>
                <p:nvPr/>
              </p:nvSpPr>
              <p:spPr>
                <a:xfrm>
                  <a:off x="968691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2" name="Group 50">
                <a:extLst>
                  <a:ext uri="{FF2B5EF4-FFF2-40B4-BE49-F238E27FC236}">
                    <a16:creationId xmlns:a16="http://schemas.microsoft.com/office/drawing/2014/main" id="{72905F76-2626-1048-BA15-DF1A92C60CE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4596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115C419E-FE88-EECA-B477-B7C64DD6DBC4}"/>
                    </a:ext>
                  </a:extLst>
                </p:cNvPr>
                <p:cNvCxnSpPr/>
                <p:nvPr/>
              </p:nvCxnSpPr>
              <p:spPr>
                <a:xfrm rot="5400000">
                  <a:off x="72160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6662CDD8-396F-B448-54F4-42A9E3D5171F}"/>
                    </a:ext>
                  </a:extLst>
                </p:cNvPr>
                <p:cNvSpPr/>
                <p:nvPr/>
              </p:nvSpPr>
              <p:spPr>
                <a:xfrm>
                  <a:off x="968694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405A9508-19E2-CDBD-BE05-AF2B8761971D}"/>
                    </a:ext>
                  </a:extLst>
                </p:cNvPr>
                <p:cNvSpPr/>
                <p:nvPr/>
              </p:nvSpPr>
              <p:spPr>
                <a:xfrm>
                  <a:off x="968694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3" name="Group 54">
                <a:extLst>
                  <a:ext uri="{FF2B5EF4-FFF2-40B4-BE49-F238E27FC236}">
                    <a16:creationId xmlns:a16="http://schemas.microsoft.com/office/drawing/2014/main" id="{A673DF81-19A7-C3C2-EED8-892BB54DB6E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6120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EEF3652D-B027-5CDA-6859-11210991C796}"/>
                    </a:ext>
                  </a:extLst>
                </p:cNvPr>
                <p:cNvCxnSpPr/>
                <p:nvPr/>
              </p:nvCxnSpPr>
              <p:spPr>
                <a:xfrm rot="5400000">
                  <a:off x="72165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4B4FD742-D83F-2AA9-4477-67DF786BCC88}"/>
                    </a:ext>
                  </a:extLst>
                </p:cNvPr>
                <p:cNvSpPr/>
                <p:nvPr/>
              </p:nvSpPr>
              <p:spPr>
                <a:xfrm>
                  <a:off x="968699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D9525357-888C-7D82-3471-C46BB4D8BCBE}"/>
                    </a:ext>
                  </a:extLst>
                </p:cNvPr>
                <p:cNvSpPr/>
                <p:nvPr/>
              </p:nvSpPr>
              <p:spPr>
                <a:xfrm>
                  <a:off x="968699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4" name="Group 58">
                <a:extLst>
                  <a:ext uri="{FF2B5EF4-FFF2-40B4-BE49-F238E27FC236}">
                    <a16:creationId xmlns:a16="http://schemas.microsoft.com/office/drawing/2014/main" id="{6F60CFFF-21E3-2450-4CC2-59B88097C85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7644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6A0EF6A1-2848-793E-2FEB-0CDAF81777AF}"/>
                    </a:ext>
                  </a:extLst>
                </p:cNvPr>
                <p:cNvCxnSpPr/>
                <p:nvPr/>
              </p:nvCxnSpPr>
              <p:spPr>
                <a:xfrm rot="5400000">
                  <a:off x="72168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6FC62A60-1623-CC78-554C-9B18E89C1156}"/>
                    </a:ext>
                  </a:extLst>
                </p:cNvPr>
                <p:cNvSpPr/>
                <p:nvPr/>
              </p:nvSpPr>
              <p:spPr>
                <a:xfrm>
                  <a:off x="968703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A7066B28-58CD-97B0-8DA4-8138F825C48D}"/>
                    </a:ext>
                  </a:extLst>
                </p:cNvPr>
                <p:cNvSpPr/>
                <p:nvPr/>
              </p:nvSpPr>
              <p:spPr>
                <a:xfrm>
                  <a:off x="968703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5" name="Group 62">
                <a:extLst>
                  <a:ext uri="{FF2B5EF4-FFF2-40B4-BE49-F238E27FC236}">
                    <a16:creationId xmlns:a16="http://schemas.microsoft.com/office/drawing/2014/main" id="{46D8B765-0692-42B4-6DB8-0E98F91F642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9168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6263D334-49D4-81DE-CB79-164E682CAA11}"/>
                    </a:ext>
                  </a:extLst>
                </p:cNvPr>
                <p:cNvCxnSpPr/>
                <p:nvPr/>
              </p:nvCxnSpPr>
              <p:spPr>
                <a:xfrm rot="5400000">
                  <a:off x="72173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29DDBDCA-839B-337D-A40A-4F45B1F55F94}"/>
                    </a:ext>
                  </a:extLst>
                </p:cNvPr>
                <p:cNvSpPr/>
                <p:nvPr/>
              </p:nvSpPr>
              <p:spPr>
                <a:xfrm>
                  <a:off x="968707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7733023D-4D89-BC1B-19AA-1E202C35E427}"/>
                    </a:ext>
                  </a:extLst>
                </p:cNvPr>
                <p:cNvSpPr/>
                <p:nvPr/>
              </p:nvSpPr>
              <p:spPr>
                <a:xfrm>
                  <a:off x="968707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</p:grpSp>
        <p:sp>
          <p:nvSpPr>
            <p:cNvPr id="26635" name="TextBox 33">
              <a:extLst>
                <a:ext uri="{FF2B5EF4-FFF2-40B4-BE49-F238E27FC236}">
                  <a16:creationId xmlns:a16="http://schemas.microsoft.com/office/drawing/2014/main" id="{E66A942B-403B-C510-A389-5FAE9177B6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36198" y="3868515"/>
              <a:ext cx="287411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+mn-lt"/>
                </a:rPr>
                <a:t>amplify and then read sequence</a:t>
              </a: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A42874DE-5FEB-420B-662D-4C8F9C28EF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843" y="3741173"/>
            <a:ext cx="8334393" cy="120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"Having many thousands of identical copies of a DNA fragment </a:t>
            </a:r>
            <a:r>
              <a:rPr lang="en-US" altLang="en-US" sz="2400" b="1" i="1" u="sng" dirty="0">
                <a:latin typeface="+mn-lt"/>
              </a:rPr>
              <a:t>in a defined area </a:t>
            </a:r>
            <a:r>
              <a:rPr lang="en-US" altLang="en-US" sz="2400" dirty="0">
                <a:latin typeface="+mn-lt"/>
              </a:rPr>
              <a:t>ensures that the signal can be distinguished from background noise."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59EBA2-1E17-43E6-3A79-4FB359168E05}"/>
              </a:ext>
            </a:extLst>
          </p:cNvPr>
          <p:cNvCxnSpPr>
            <a:cxnSpLocks/>
          </p:cNvCxnSpPr>
          <p:nvPr/>
        </p:nvCxnSpPr>
        <p:spPr>
          <a:xfrm>
            <a:off x="696913" y="2275220"/>
            <a:ext cx="7910512" cy="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8">
            <a:extLst>
              <a:ext uri="{FF2B5EF4-FFF2-40B4-BE49-F238E27FC236}">
                <a16:creationId xmlns:a16="http://schemas.microsoft.com/office/drawing/2014/main" id="{BD0DE3C4-8AFE-068C-E69A-17E767506D94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4849813" y="1087771"/>
            <a:ext cx="120650" cy="847725"/>
            <a:chOff x="968668" y="1437407"/>
            <a:chExt cx="109537" cy="31019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6A6878C-98F3-19BC-D815-D58A62B1D993}"/>
                </a:ext>
              </a:extLst>
            </p:cNvPr>
            <p:cNvCxnSpPr/>
            <p:nvPr/>
          </p:nvCxnSpPr>
          <p:spPr>
            <a:xfrm rot="5400000">
              <a:off x="76579" y="2986953"/>
              <a:ext cx="1893715" cy="2883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950E8B7-E392-CF02-0EA6-59887E68AD48}"/>
                </a:ext>
              </a:extLst>
            </p:cNvPr>
            <p:cNvSpPr/>
            <p:nvPr/>
          </p:nvSpPr>
          <p:spPr>
            <a:xfrm>
              <a:off x="968668" y="1437407"/>
              <a:ext cx="109537" cy="604130"/>
            </a:xfrm>
            <a:prstGeom prst="rect">
              <a:avLst/>
            </a:prstGeom>
            <a:solidFill>
              <a:srgbClr val="660066"/>
            </a:solidFill>
            <a:ln>
              <a:solidFill>
                <a:srgbClr val="66006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CA27A60-FE08-54C9-A8B3-215C03C4FA3B}"/>
                </a:ext>
              </a:extLst>
            </p:cNvPr>
            <p:cNvSpPr/>
            <p:nvPr/>
          </p:nvSpPr>
          <p:spPr>
            <a:xfrm>
              <a:off x="968668" y="3935252"/>
              <a:ext cx="109537" cy="60413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</p:grpSp>
      <p:sp>
        <p:nvSpPr>
          <p:cNvPr id="8" name="Rectangle 5">
            <a:extLst>
              <a:ext uri="{FF2B5EF4-FFF2-40B4-BE49-F238E27FC236}">
                <a16:creationId xmlns:a16="http://schemas.microsoft.com/office/drawing/2014/main" id="{404D3B13-35F3-E471-E606-431E59051C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4668" y="4617562"/>
            <a:ext cx="3281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dirty="0">
                <a:latin typeface="Arial" panose="020B0604020202020204" pitchFamily="34" charset="0"/>
              </a:rPr>
              <a:t>Nature Biotechnology, 2008, 26: 1135-45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34406</TotalTime>
  <Words>1020</Words>
  <Application>Microsoft Macintosh PowerPoint</Application>
  <PresentationFormat>On-screen Show (16:9)</PresentationFormat>
  <Paragraphs>291</Paragraphs>
  <Slides>36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ＭＳ Ｐゴシック</vt:lpstr>
      <vt:lpstr>Arial</vt:lpstr>
      <vt:lpstr>Calibri</vt:lpstr>
      <vt:lpstr>Calibri Light</vt:lpstr>
      <vt:lpstr>Courier New</vt:lpstr>
      <vt:lpstr>Helvetica</vt:lpstr>
      <vt:lpstr>Verdana</vt:lpstr>
      <vt:lpstr>Office Theme</vt:lpstr>
      <vt:lpstr>Next-gen Sequencing Technologies  Bioinformatics Applications (PLPTH813)</vt:lpstr>
      <vt:lpstr>The sequencing technology is key for a wide range of biological researches </vt:lpstr>
      <vt:lpstr>Sanger sequencing technology - I</vt:lpstr>
      <vt:lpstr>Sanger sequencing technology - II</vt:lpstr>
      <vt:lpstr>Next-gen sequencing (NGS) technologies</vt:lpstr>
      <vt:lpstr>Major next-gen sequencing (NGS) technologies</vt:lpstr>
      <vt:lpstr>Highly sensitive and nonstop reading  Before single molecular &amp; "super long" sequencing technologies, fragmentation and amplification/cloning of a single nucleotide molecule are needed for sequencing.</vt:lpstr>
      <vt:lpstr>COMMON in all NGS platforms</vt:lpstr>
      <vt:lpstr>Single-molecule and amplification-based approaches</vt:lpstr>
      <vt:lpstr>DNA amplification – Bridge PCR</vt:lpstr>
      <vt:lpstr>Reversible terminator chemistry</vt:lpstr>
      <vt:lpstr>Sequence reading</vt:lpstr>
      <vt:lpstr>Illumina sequencing</vt:lpstr>
      <vt:lpstr>Illumina Sequencers</vt:lpstr>
      <vt:lpstr>When the single molecular sequencing technology is ready, amplification or cloning is not necessary.</vt:lpstr>
      <vt:lpstr>PacBio library prep workflow</vt:lpstr>
      <vt:lpstr>PowerPoint Presentation</vt:lpstr>
      <vt:lpstr>Less biases (e.g., GC content)</vt:lpstr>
      <vt:lpstr>Early-generation PacBio for genome assembly</vt:lpstr>
      <vt:lpstr>Oxford Nanopore A promising technology</vt:lpstr>
      <vt:lpstr>Nanopore devices</vt:lpstr>
      <vt:lpstr>Applications of Nanopore sequencing</vt:lpstr>
      <vt:lpstr>Nanopore library preparation</vt:lpstr>
      <vt:lpstr>COMMON in all NGS platforms</vt:lpstr>
      <vt:lpstr>Sequence errors and read lengths</vt:lpstr>
      <vt:lpstr>PowerPoint Presentation</vt:lpstr>
      <vt:lpstr>Case study</vt:lpstr>
      <vt:lpstr>Sequence platforms</vt:lpstr>
      <vt:lpstr>Experimental design</vt:lpstr>
      <vt:lpstr>Illumina platforms and terminologies Illumina video</vt:lpstr>
      <vt:lpstr>Illumina library preparation (TruSeq)</vt:lpstr>
      <vt:lpstr>Multiplexing (DNA barcode/Index)</vt:lpstr>
      <vt:lpstr>Barcode / Index</vt:lpstr>
      <vt:lpstr>Single-end sequencing</vt:lpstr>
      <vt:lpstr>Paired-end sequencing</vt:lpstr>
      <vt:lpstr>Summary</vt:lpstr>
    </vt:vector>
  </TitlesOfParts>
  <Company>Iowa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Next-gen Sequencing Technologies</dc:title>
  <dc:creator>Sanzhen Liu</dc:creator>
  <cp:lastModifiedBy>Sanzhen Liu</cp:lastModifiedBy>
  <cp:revision>246</cp:revision>
  <cp:lastPrinted>2011-03-25T16:13:09Z</cp:lastPrinted>
  <dcterms:created xsi:type="dcterms:W3CDTF">2012-03-28T06:01:44Z</dcterms:created>
  <dcterms:modified xsi:type="dcterms:W3CDTF">2025-01-28T16:05:53Z</dcterms:modified>
</cp:coreProperties>
</file>